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5"/>
  </p:sldMasterIdLst>
  <p:notesMasterIdLst>
    <p:notesMasterId r:id="rId26"/>
  </p:notesMasterIdLst>
  <p:sldIdLst>
    <p:sldId id="256" r:id="rId6"/>
    <p:sldId id="269" r:id="rId7"/>
    <p:sldId id="260" r:id="rId8"/>
    <p:sldId id="274" r:id="rId9"/>
    <p:sldId id="278" r:id="rId10"/>
    <p:sldId id="279" r:id="rId11"/>
    <p:sldId id="263" r:id="rId12"/>
    <p:sldId id="265" r:id="rId13"/>
    <p:sldId id="262" r:id="rId14"/>
    <p:sldId id="272" r:id="rId15"/>
    <p:sldId id="268" r:id="rId16"/>
    <p:sldId id="267" r:id="rId17"/>
    <p:sldId id="270" r:id="rId18"/>
    <p:sldId id="266" r:id="rId19"/>
    <p:sldId id="277" r:id="rId20"/>
    <p:sldId id="271" r:id="rId21"/>
    <p:sldId id="280" r:id="rId22"/>
    <p:sldId id="273" r:id="rId23"/>
    <p:sldId id="276"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5441" autoAdjust="0"/>
  </p:normalViewPr>
  <p:slideViewPr>
    <p:cSldViewPr>
      <p:cViewPr varScale="1">
        <p:scale>
          <a:sx n="109" d="100"/>
          <a:sy n="109" d="100"/>
        </p:scale>
        <p:origin x="4542"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A70CE-95DC-4218-9EB7-A20F407942A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F2D9679-62D3-445B-9A69-A0FE230930C6}">
      <dgm:prSet custT="1"/>
      <dgm:spPr/>
      <dgm:t>
        <a:bodyPr/>
        <a:lstStyle/>
        <a:p>
          <a:r>
            <a:rPr lang="en-US" sz="2800" dirty="0"/>
            <a:t>1200-A &amp; 1000 WPCF permit status/renewal</a:t>
          </a:r>
        </a:p>
      </dgm:t>
    </dgm:pt>
    <dgm:pt modelId="{79EA37A0-5FDD-4112-98DD-86B059F7E835}" type="parTrans" cxnId="{FFB91A28-14A8-4C49-97A9-CFC6652A7C2D}">
      <dgm:prSet/>
      <dgm:spPr/>
      <dgm:t>
        <a:bodyPr/>
        <a:lstStyle/>
        <a:p>
          <a:endParaRPr lang="en-US"/>
        </a:p>
      </dgm:t>
    </dgm:pt>
    <dgm:pt modelId="{91C54690-F46B-4B21-B135-C18AE50B3FE1}" type="sibTrans" cxnId="{FFB91A28-14A8-4C49-97A9-CFC6652A7C2D}">
      <dgm:prSet/>
      <dgm:spPr/>
      <dgm:t>
        <a:bodyPr/>
        <a:lstStyle/>
        <a:p>
          <a:endParaRPr lang="en-US"/>
        </a:p>
      </dgm:t>
    </dgm:pt>
    <dgm:pt modelId="{CE9EFC53-9582-4AE0-A4EC-927549FF78F3}">
      <dgm:prSet custT="1"/>
      <dgm:spPr/>
      <dgm:t>
        <a:bodyPr/>
        <a:lstStyle/>
        <a:p>
          <a:r>
            <a:rPr lang="en-US" sz="2800" dirty="0"/>
            <a:t>Your DEQ Online (YDO)</a:t>
          </a:r>
        </a:p>
      </dgm:t>
    </dgm:pt>
    <dgm:pt modelId="{48B8C3F6-3B3B-4A00-89DE-E347CD3EC08D}" type="parTrans" cxnId="{C9721EF3-7BA6-4E47-A572-8CA0687A686D}">
      <dgm:prSet/>
      <dgm:spPr/>
      <dgm:t>
        <a:bodyPr/>
        <a:lstStyle/>
        <a:p>
          <a:endParaRPr lang="en-US"/>
        </a:p>
      </dgm:t>
    </dgm:pt>
    <dgm:pt modelId="{71E9EF22-04A9-4CA7-A4EA-37EBD7A6F291}" type="sibTrans" cxnId="{C9721EF3-7BA6-4E47-A572-8CA0687A686D}">
      <dgm:prSet/>
      <dgm:spPr/>
      <dgm:t>
        <a:bodyPr/>
        <a:lstStyle/>
        <a:p>
          <a:endParaRPr lang="en-US"/>
        </a:p>
      </dgm:t>
    </dgm:pt>
    <dgm:pt modelId="{C0A1F92E-18BA-43A5-B6EF-4A2ABBF14B32}">
      <dgm:prSet custT="1"/>
      <dgm:spPr/>
      <dgm:t>
        <a:bodyPr/>
        <a:lstStyle/>
        <a:p>
          <a:r>
            <a:rPr lang="en-US" sz="2800" dirty="0"/>
            <a:t>Other developments</a:t>
          </a:r>
        </a:p>
      </dgm:t>
    </dgm:pt>
    <dgm:pt modelId="{086ADD13-E7F2-4BB1-9D37-A14A6DBA0548}" type="parTrans" cxnId="{09D3743A-B5C6-4922-8239-3924DDDB1DB8}">
      <dgm:prSet/>
      <dgm:spPr/>
      <dgm:t>
        <a:bodyPr/>
        <a:lstStyle/>
        <a:p>
          <a:endParaRPr lang="en-US"/>
        </a:p>
      </dgm:t>
    </dgm:pt>
    <dgm:pt modelId="{D63E878C-C84C-4ECF-BFFF-CD9D4398F8CC}" type="sibTrans" cxnId="{09D3743A-B5C6-4922-8239-3924DDDB1DB8}">
      <dgm:prSet/>
      <dgm:spPr/>
      <dgm:t>
        <a:bodyPr/>
        <a:lstStyle/>
        <a:p>
          <a:endParaRPr lang="en-US"/>
        </a:p>
      </dgm:t>
    </dgm:pt>
    <dgm:pt modelId="{ECB70CBE-C5BE-4DDD-874B-18AE9172A85E}" type="pres">
      <dgm:prSet presAssocID="{CDAA70CE-95DC-4218-9EB7-A20F407942A3}" presName="root" presStyleCnt="0">
        <dgm:presLayoutVars>
          <dgm:dir/>
          <dgm:resizeHandles val="exact"/>
        </dgm:presLayoutVars>
      </dgm:prSet>
      <dgm:spPr/>
    </dgm:pt>
    <dgm:pt modelId="{D7018677-2D46-40BC-BFEA-519B77B0BD2C}" type="pres">
      <dgm:prSet presAssocID="{1F2D9679-62D3-445B-9A69-A0FE230930C6}" presName="compNode" presStyleCnt="0"/>
      <dgm:spPr/>
    </dgm:pt>
    <dgm:pt modelId="{B15ED683-8834-4FEA-8E96-4E9C5FEE7658}" type="pres">
      <dgm:prSet presAssocID="{1F2D9679-62D3-445B-9A69-A0FE230930C6}" presName="bgRect" presStyleLbl="bgShp" presStyleIdx="0" presStyleCnt="3"/>
      <dgm:spPr/>
    </dgm:pt>
    <dgm:pt modelId="{AC8456F9-31F3-49F3-A2DF-08C1BDE39B17}" type="pres">
      <dgm:prSet presAssocID="{1F2D9679-62D3-445B-9A69-A0FE230930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29B59CBA-AAE6-4C92-8E75-F2A05AFB3E4D}" type="pres">
      <dgm:prSet presAssocID="{1F2D9679-62D3-445B-9A69-A0FE230930C6}" presName="spaceRect" presStyleCnt="0"/>
      <dgm:spPr/>
    </dgm:pt>
    <dgm:pt modelId="{1F61653D-2F65-4FF0-B8BB-ECAB3CD059E6}" type="pres">
      <dgm:prSet presAssocID="{1F2D9679-62D3-445B-9A69-A0FE230930C6}" presName="parTx" presStyleLbl="revTx" presStyleIdx="0" presStyleCnt="3">
        <dgm:presLayoutVars>
          <dgm:chMax val="0"/>
          <dgm:chPref val="0"/>
        </dgm:presLayoutVars>
      </dgm:prSet>
      <dgm:spPr/>
    </dgm:pt>
    <dgm:pt modelId="{58B25E78-2ACB-4F70-9758-69EDDF80D592}" type="pres">
      <dgm:prSet presAssocID="{91C54690-F46B-4B21-B135-C18AE50B3FE1}" presName="sibTrans" presStyleCnt="0"/>
      <dgm:spPr/>
    </dgm:pt>
    <dgm:pt modelId="{783B9088-377C-4EF6-931B-551E8EB301EE}" type="pres">
      <dgm:prSet presAssocID="{CE9EFC53-9582-4AE0-A4EC-927549FF78F3}" presName="compNode" presStyleCnt="0"/>
      <dgm:spPr/>
    </dgm:pt>
    <dgm:pt modelId="{F18E6B68-8AF6-4916-8CA2-36E7C90436F3}" type="pres">
      <dgm:prSet presAssocID="{CE9EFC53-9582-4AE0-A4EC-927549FF78F3}" presName="bgRect" presStyleLbl="bgShp" presStyleIdx="1" presStyleCnt="3"/>
      <dgm:spPr/>
    </dgm:pt>
    <dgm:pt modelId="{5927397E-FE20-4CE0-983C-3EFC4C8933C7}" type="pres">
      <dgm:prSet presAssocID="{CE9EFC53-9582-4AE0-A4EC-927549FF78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itor with solid fill"/>
        </a:ext>
      </dgm:extLst>
    </dgm:pt>
    <dgm:pt modelId="{74BE5EA8-E992-43B2-9C99-F62C5F185160}" type="pres">
      <dgm:prSet presAssocID="{CE9EFC53-9582-4AE0-A4EC-927549FF78F3}" presName="spaceRect" presStyleCnt="0"/>
      <dgm:spPr/>
    </dgm:pt>
    <dgm:pt modelId="{E712AAF6-DBBD-4F47-9C6B-38B86FC76C66}" type="pres">
      <dgm:prSet presAssocID="{CE9EFC53-9582-4AE0-A4EC-927549FF78F3}" presName="parTx" presStyleLbl="revTx" presStyleIdx="1" presStyleCnt="3">
        <dgm:presLayoutVars>
          <dgm:chMax val="0"/>
          <dgm:chPref val="0"/>
        </dgm:presLayoutVars>
      </dgm:prSet>
      <dgm:spPr/>
    </dgm:pt>
    <dgm:pt modelId="{C21ACD0B-E49D-45B6-8D32-0D74E9B35336}" type="pres">
      <dgm:prSet presAssocID="{71E9EF22-04A9-4CA7-A4EA-37EBD7A6F291}" presName="sibTrans" presStyleCnt="0"/>
      <dgm:spPr/>
    </dgm:pt>
    <dgm:pt modelId="{E980A762-6EAD-47CF-9306-EC22B32D64DF}" type="pres">
      <dgm:prSet presAssocID="{C0A1F92E-18BA-43A5-B6EF-4A2ABBF14B32}" presName="compNode" presStyleCnt="0"/>
      <dgm:spPr/>
    </dgm:pt>
    <dgm:pt modelId="{80FA419F-5836-4630-B6F0-1969013EB669}" type="pres">
      <dgm:prSet presAssocID="{C0A1F92E-18BA-43A5-B6EF-4A2ABBF14B32}" presName="bgRect" presStyleLbl="bgShp" presStyleIdx="2" presStyleCnt="3"/>
      <dgm:spPr/>
    </dgm:pt>
    <dgm:pt modelId="{B67C7390-8EE3-48A5-BB84-FFB6259E9C25}" type="pres">
      <dgm:prSet presAssocID="{C0A1F92E-18BA-43A5-B6EF-4A2ABBF14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un with solid fill"/>
        </a:ext>
      </dgm:extLst>
    </dgm:pt>
    <dgm:pt modelId="{DBDE2B59-6CC8-4251-8EE3-E5CB144829CF}" type="pres">
      <dgm:prSet presAssocID="{C0A1F92E-18BA-43A5-B6EF-4A2ABBF14B32}" presName="spaceRect" presStyleCnt="0"/>
      <dgm:spPr/>
    </dgm:pt>
    <dgm:pt modelId="{531678A0-C1CC-4C9B-83A5-839BB419EA21}" type="pres">
      <dgm:prSet presAssocID="{C0A1F92E-18BA-43A5-B6EF-4A2ABBF14B32}" presName="parTx" presStyleLbl="revTx" presStyleIdx="2" presStyleCnt="3">
        <dgm:presLayoutVars>
          <dgm:chMax val="0"/>
          <dgm:chPref val="0"/>
        </dgm:presLayoutVars>
      </dgm:prSet>
      <dgm:spPr/>
    </dgm:pt>
  </dgm:ptLst>
  <dgm:cxnLst>
    <dgm:cxn modelId="{FFB91A28-14A8-4C49-97A9-CFC6652A7C2D}" srcId="{CDAA70CE-95DC-4218-9EB7-A20F407942A3}" destId="{1F2D9679-62D3-445B-9A69-A0FE230930C6}" srcOrd="0" destOrd="0" parTransId="{79EA37A0-5FDD-4112-98DD-86B059F7E835}" sibTransId="{91C54690-F46B-4B21-B135-C18AE50B3FE1}"/>
    <dgm:cxn modelId="{09D3743A-B5C6-4922-8239-3924DDDB1DB8}" srcId="{CDAA70CE-95DC-4218-9EB7-A20F407942A3}" destId="{C0A1F92E-18BA-43A5-B6EF-4A2ABBF14B32}" srcOrd="2" destOrd="0" parTransId="{086ADD13-E7F2-4BB1-9D37-A14A6DBA0548}" sibTransId="{D63E878C-C84C-4ECF-BFFF-CD9D4398F8CC}"/>
    <dgm:cxn modelId="{372E9850-37B6-47AB-B13C-D5C5CC3513FB}" type="presOf" srcId="{C0A1F92E-18BA-43A5-B6EF-4A2ABBF14B32}" destId="{531678A0-C1CC-4C9B-83A5-839BB419EA21}" srcOrd="0" destOrd="0" presId="urn:microsoft.com/office/officeart/2018/2/layout/IconVerticalSolidList"/>
    <dgm:cxn modelId="{17F5B39A-4E72-430C-B74B-41071FE66830}" type="presOf" srcId="{CE9EFC53-9582-4AE0-A4EC-927549FF78F3}" destId="{E712AAF6-DBBD-4F47-9C6B-38B86FC76C66}" srcOrd="0" destOrd="0" presId="urn:microsoft.com/office/officeart/2018/2/layout/IconVerticalSolidList"/>
    <dgm:cxn modelId="{180E91C7-27BD-4041-BBB8-C024E2EA7F86}" type="presOf" srcId="{CDAA70CE-95DC-4218-9EB7-A20F407942A3}" destId="{ECB70CBE-C5BE-4DDD-874B-18AE9172A85E}" srcOrd="0" destOrd="0" presId="urn:microsoft.com/office/officeart/2018/2/layout/IconVerticalSolidList"/>
    <dgm:cxn modelId="{992150F0-2739-43FA-9921-799272B4AA12}" type="presOf" srcId="{1F2D9679-62D3-445B-9A69-A0FE230930C6}" destId="{1F61653D-2F65-4FF0-B8BB-ECAB3CD059E6}" srcOrd="0" destOrd="0" presId="urn:microsoft.com/office/officeart/2018/2/layout/IconVerticalSolidList"/>
    <dgm:cxn modelId="{C9721EF3-7BA6-4E47-A572-8CA0687A686D}" srcId="{CDAA70CE-95DC-4218-9EB7-A20F407942A3}" destId="{CE9EFC53-9582-4AE0-A4EC-927549FF78F3}" srcOrd="1" destOrd="0" parTransId="{48B8C3F6-3B3B-4A00-89DE-E347CD3EC08D}" sibTransId="{71E9EF22-04A9-4CA7-A4EA-37EBD7A6F291}"/>
    <dgm:cxn modelId="{5EB27CD1-2705-4095-B8A1-67224B70267D}" type="presParOf" srcId="{ECB70CBE-C5BE-4DDD-874B-18AE9172A85E}" destId="{D7018677-2D46-40BC-BFEA-519B77B0BD2C}" srcOrd="0" destOrd="0" presId="urn:microsoft.com/office/officeart/2018/2/layout/IconVerticalSolidList"/>
    <dgm:cxn modelId="{509AE71D-A837-44E7-91E3-56A03CEF67B3}" type="presParOf" srcId="{D7018677-2D46-40BC-BFEA-519B77B0BD2C}" destId="{B15ED683-8834-4FEA-8E96-4E9C5FEE7658}" srcOrd="0" destOrd="0" presId="urn:microsoft.com/office/officeart/2018/2/layout/IconVerticalSolidList"/>
    <dgm:cxn modelId="{845011CB-5B5B-40E4-AD39-E8DCCA453B09}" type="presParOf" srcId="{D7018677-2D46-40BC-BFEA-519B77B0BD2C}" destId="{AC8456F9-31F3-49F3-A2DF-08C1BDE39B17}" srcOrd="1" destOrd="0" presId="urn:microsoft.com/office/officeart/2018/2/layout/IconVerticalSolidList"/>
    <dgm:cxn modelId="{5E3678D9-8B3A-4C0D-B579-0A903083E9F8}" type="presParOf" srcId="{D7018677-2D46-40BC-BFEA-519B77B0BD2C}" destId="{29B59CBA-AAE6-4C92-8E75-F2A05AFB3E4D}" srcOrd="2" destOrd="0" presId="urn:microsoft.com/office/officeart/2018/2/layout/IconVerticalSolidList"/>
    <dgm:cxn modelId="{2FD0A95F-E6B2-47C3-AC7B-CA2B2C014D1E}" type="presParOf" srcId="{D7018677-2D46-40BC-BFEA-519B77B0BD2C}" destId="{1F61653D-2F65-4FF0-B8BB-ECAB3CD059E6}" srcOrd="3" destOrd="0" presId="urn:microsoft.com/office/officeart/2018/2/layout/IconVerticalSolidList"/>
    <dgm:cxn modelId="{8B50FFAF-A51A-4BCF-962C-C4C873EEEC00}" type="presParOf" srcId="{ECB70CBE-C5BE-4DDD-874B-18AE9172A85E}" destId="{58B25E78-2ACB-4F70-9758-69EDDF80D592}" srcOrd="1" destOrd="0" presId="urn:microsoft.com/office/officeart/2018/2/layout/IconVerticalSolidList"/>
    <dgm:cxn modelId="{E56F07F8-6E0A-4043-BC40-2CD3B032D763}" type="presParOf" srcId="{ECB70CBE-C5BE-4DDD-874B-18AE9172A85E}" destId="{783B9088-377C-4EF6-931B-551E8EB301EE}" srcOrd="2" destOrd="0" presId="urn:microsoft.com/office/officeart/2018/2/layout/IconVerticalSolidList"/>
    <dgm:cxn modelId="{A5AB9AEE-519B-4CE4-B892-26CB226B2796}" type="presParOf" srcId="{783B9088-377C-4EF6-931B-551E8EB301EE}" destId="{F18E6B68-8AF6-4916-8CA2-36E7C90436F3}" srcOrd="0" destOrd="0" presId="urn:microsoft.com/office/officeart/2018/2/layout/IconVerticalSolidList"/>
    <dgm:cxn modelId="{3538DD3B-EB92-4457-9880-3D4808277A66}" type="presParOf" srcId="{783B9088-377C-4EF6-931B-551E8EB301EE}" destId="{5927397E-FE20-4CE0-983C-3EFC4C8933C7}" srcOrd="1" destOrd="0" presId="urn:microsoft.com/office/officeart/2018/2/layout/IconVerticalSolidList"/>
    <dgm:cxn modelId="{98807C5D-BD79-4C0C-B06A-745A6178AB7F}" type="presParOf" srcId="{783B9088-377C-4EF6-931B-551E8EB301EE}" destId="{74BE5EA8-E992-43B2-9C99-F62C5F185160}" srcOrd="2" destOrd="0" presId="urn:microsoft.com/office/officeart/2018/2/layout/IconVerticalSolidList"/>
    <dgm:cxn modelId="{6B74D9C3-310F-44E8-9D33-D5C9FCAD8A18}" type="presParOf" srcId="{783B9088-377C-4EF6-931B-551E8EB301EE}" destId="{E712AAF6-DBBD-4F47-9C6B-38B86FC76C66}" srcOrd="3" destOrd="0" presId="urn:microsoft.com/office/officeart/2018/2/layout/IconVerticalSolidList"/>
    <dgm:cxn modelId="{9712B3DF-1E40-4301-82C5-BAB6CC47CC62}" type="presParOf" srcId="{ECB70CBE-C5BE-4DDD-874B-18AE9172A85E}" destId="{C21ACD0B-E49D-45B6-8D32-0D74E9B35336}" srcOrd="3" destOrd="0" presId="urn:microsoft.com/office/officeart/2018/2/layout/IconVerticalSolidList"/>
    <dgm:cxn modelId="{62AFC349-2C8B-49CC-8524-44A44BCED2E9}" type="presParOf" srcId="{ECB70CBE-C5BE-4DDD-874B-18AE9172A85E}" destId="{E980A762-6EAD-47CF-9306-EC22B32D64DF}" srcOrd="4" destOrd="0" presId="urn:microsoft.com/office/officeart/2018/2/layout/IconVerticalSolidList"/>
    <dgm:cxn modelId="{561E5ECC-267D-4856-A8B7-534A87024465}" type="presParOf" srcId="{E980A762-6EAD-47CF-9306-EC22B32D64DF}" destId="{80FA419F-5836-4630-B6F0-1969013EB669}" srcOrd="0" destOrd="0" presId="urn:microsoft.com/office/officeart/2018/2/layout/IconVerticalSolidList"/>
    <dgm:cxn modelId="{558F54BD-64E4-4DC1-8DD5-266248D9FC54}" type="presParOf" srcId="{E980A762-6EAD-47CF-9306-EC22B32D64DF}" destId="{B67C7390-8EE3-48A5-BB84-FFB6259E9C25}" srcOrd="1" destOrd="0" presId="urn:microsoft.com/office/officeart/2018/2/layout/IconVerticalSolidList"/>
    <dgm:cxn modelId="{6223BA2B-42C7-494C-AF18-9708DA380AA1}" type="presParOf" srcId="{E980A762-6EAD-47CF-9306-EC22B32D64DF}" destId="{DBDE2B59-6CC8-4251-8EE3-E5CB144829CF}" srcOrd="2" destOrd="0" presId="urn:microsoft.com/office/officeart/2018/2/layout/IconVerticalSolidList"/>
    <dgm:cxn modelId="{8B50ED7D-6BDA-4EB7-B908-06C87F02378F}" type="presParOf" srcId="{E980A762-6EAD-47CF-9306-EC22B32D64DF}" destId="{531678A0-C1CC-4C9B-83A5-839BB419EA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053B6-4627-4F64-963B-01FC1AE503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2FCBDA6-BF71-4452-B239-35AC34090F5D}">
      <dgm:prSet/>
      <dgm:spPr/>
      <dgm:t>
        <a:bodyPr/>
        <a:lstStyle/>
        <a:p>
          <a:r>
            <a:rPr lang="en-US" b="0" dirty="0"/>
            <a:t>Expired in 2017,</a:t>
          </a:r>
          <a:br>
            <a:rPr lang="en-US" b="0" dirty="0"/>
          </a:br>
          <a:r>
            <a:rPr lang="en-US" b="0" dirty="0"/>
            <a:t>administratively extended</a:t>
          </a:r>
        </a:p>
      </dgm:t>
    </dgm:pt>
    <dgm:pt modelId="{65A496C3-38EE-42AA-97EE-A7281A3B688F}" type="parTrans" cxnId="{E249D7A8-E2F0-4A91-A372-4EC2241BAFF4}">
      <dgm:prSet/>
      <dgm:spPr/>
      <dgm:t>
        <a:bodyPr/>
        <a:lstStyle/>
        <a:p>
          <a:endParaRPr lang="en-US"/>
        </a:p>
      </dgm:t>
    </dgm:pt>
    <dgm:pt modelId="{6512ACC0-797C-4E42-A6AE-2BD7FA0AF30C}" type="sibTrans" cxnId="{E249D7A8-E2F0-4A91-A372-4EC2241BAFF4}">
      <dgm:prSet/>
      <dgm:spPr/>
      <dgm:t>
        <a:bodyPr/>
        <a:lstStyle/>
        <a:p>
          <a:endParaRPr lang="en-US"/>
        </a:p>
      </dgm:t>
    </dgm:pt>
    <dgm:pt modelId="{FD8DC9A4-EC43-4272-AB82-9FD80C9B2CCB}">
      <dgm:prSet custT="1"/>
      <dgm:spPr/>
      <dgm:t>
        <a:bodyPr/>
        <a:lstStyle/>
        <a:p>
          <a:r>
            <a:rPr lang="en-US" sz="2400" dirty="0"/>
            <a:t>Registrants responsible for continued compliance</a:t>
          </a:r>
        </a:p>
      </dgm:t>
    </dgm:pt>
    <dgm:pt modelId="{3E471C29-CB76-4139-B71A-3D4BDE7E3FB3}" type="parTrans" cxnId="{FF9388A9-B3C9-4F6A-8F36-9659FDE2E347}">
      <dgm:prSet/>
      <dgm:spPr/>
      <dgm:t>
        <a:bodyPr/>
        <a:lstStyle/>
        <a:p>
          <a:endParaRPr lang="en-US"/>
        </a:p>
      </dgm:t>
    </dgm:pt>
    <dgm:pt modelId="{7BEFBD2D-742C-4915-8B3B-E54FD19DF3F6}" type="sibTrans" cxnId="{FF9388A9-B3C9-4F6A-8F36-9659FDE2E347}">
      <dgm:prSet/>
      <dgm:spPr/>
      <dgm:t>
        <a:bodyPr/>
        <a:lstStyle/>
        <a:p>
          <a:endParaRPr lang="en-US"/>
        </a:p>
      </dgm:t>
    </dgm:pt>
    <dgm:pt modelId="{DD17DFD5-797E-4B41-B56C-15EA9B379212}">
      <dgm:prSet/>
      <dgm:spPr/>
      <dgm:t>
        <a:bodyPr/>
        <a:lstStyle/>
        <a:p>
          <a:r>
            <a:rPr lang="en-US" b="0" dirty="0"/>
            <a:t>New operators should apply </a:t>
          </a:r>
          <a:br>
            <a:rPr lang="en-US" b="0" dirty="0"/>
          </a:br>
          <a:r>
            <a:rPr lang="en-US" b="0" dirty="0"/>
            <a:t>for permit coverage</a:t>
          </a:r>
        </a:p>
      </dgm:t>
    </dgm:pt>
    <dgm:pt modelId="{67FDD2EF-3390-48A9-9092-C90DB2314337}" type="parTrans" cxnId="{8F0A4E7E-6EB5-4586-B6E7-820A4C6E2183}">
      <dgm:prSet/>
      <dgm:spPr/>
      <dgm:t>
        <a:bodyPr/>
        <a:lstStyle/>
        <a:p>
          <a:endParaRPr lang="en-US"/>
        </a:p>
      </dgm:t>
    </dgm:pt>
    <dgm:pt modelId="{E980F570-0118-437D-922A-0577B2907B12}" type="sibTrans" cxnId="{8F0A4E7E-6EB5-4586-B6E7-820A4C6E2183}">
      <dgm:prSet/>
      <dgm:spPr/>
      <dgm:t>
        <a:bodyPr/>
        <a:lstStyle/>
        <a:p>
          <a:endParaRPr lang="en-US"/>
        </a:p>
      </dgm:t>
    </dgm:pt>
    <dgm:pt modelId="{62F45AE0-F5A7-4964-96D9-D5180A584DB6}">
      <dgm:prSet custT="1"/>
      <dgm:spPr/>
      <dgm:t>
        <a:bodyPr/>
        <a:lstStyle/>
        <a:p>
          <a:r>
            <a:rPr lang="en-US" sz="2400" dirty="0"/>
            <a:t>Follow permit conditions except reporting</a:t>
          </a:r>
        </a:p>
      </dgm:t>
    </dgm:pt>
    <dgm:pt modelId="{B264EC7D-836A-4037-B37E-21AA0AC53C5F}" type="parTrans" cxnId="{65641556-3285-4186-856D-D3CAD1C761DC}">
      <dgm:prSet/>
      <dgm:spPr/>
      <dgm:t>
        <a:bodyPr/>
        <a:lstStyle/>
        <a:p>
          <a:endParaRPr lang="en-US"/>
        </a:p>
      </dgm:t>
    </dgm:pt>
    <dgm:pt modelId="{2C724C1E-01B2-42CC-AF5F-6E5FC5910289}" type="sibTrans" cxnId="{65641556-3285-4186-856D-D3CAD1C761DC}">
      <dgm:prSet/>
      <dgm:spPr/>
      <dgm:t>
        <a:bodyPr/>
        <a:lstStyle/>
        <a:p>
          <a:endParaRPr lang="en-US"/>
        </a:p>
      </dgm:t>
    </dgm:pt>
    <dgm:pt modelId="{B237A20D-E710-4316-A3DC-528C67A5CD43}" type="pres">
      <dgm:prSet presAssocID="{B8F053B6-4627-4F64-963B-01FC1AE5033B}" presName="root" presStyleCnt="0">
        <dgm:presLayoutVars>
          <dgm:dir/>
          <dgm:resizeHandles val="exact"/>
        </dgm:presLayoutVars>
      </dgm:prSet>
      <dgm:spPr/>
    </dgm:pt>
    <dgm:pt modelId="{138A6393-5FAC-4565-AB17-95F700FD1915}" type="pres">
      <dgm:prSet presAssocID="{E2FCBDA6-BF71-4452-B239-35AC34090F5D}" presName="compNode" presStyleCnt="0"/>
      <dgm:spPr/>
    </dgm:pt>
    <dgm:pt modelId="{7B6C751C-827D-490A-BC21-F59E846921EA}" type="pres">
      <dgm:prSet presAssocID="{E2FCBDA6-BF71-4452-B239-35AC34090F5D}" presName="bgRect" presStyleLbl="bgShp" presStyleIdx="0" presStyleCnt="2"/>
      <dgm:spPr/>
    </dgm:pt>
    <dgm:pt modelId="{23413C30-D10A-4626-9273-B7F2758FEB38}" type="pres">
      <dgm:prSet presAssocID="{E2FCBDA6-BF71-4452-B239-35AC34090F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882A8E99-48AA-4E69-91C9-6EBE657B129F}" type="pres">
      <dgm:prSet presAssocID="{E2FCBDA6-BF71-4452-B239-35AC34090F5D}" presName="spaceRect" presStyleCnt="0"/>
      <dgm:spPr/>
    </dgm:pt>
    <dgm:pt modelId="{FFA01CBF-9E10-412C-8280-A0893A0C8AA4}" type="pres">
      <dgm:prSet presAssocID="{E2FCBDA6-BF71-4452-B239-35AC34090F5D}" presName="parTx" presStyleLbl="revTx" presStyleIdx="0" presStyleCnt="4">
        <dgm:presLayoutVars>
          <dgm:chMax val="0"/>
          <dgm:chPref val="0"/>
        </dgm:presLayoutVars>
      </dgm:prSet>
      <dgm:spPr/>
    </dgm:pt>
    <dgm:pt modelId="{97DCB5BB-77C7-4C39-9FF9-6DD3EDFDF798}" type="pres">
      <dgm:prSet presAssocID="{E2FCBDA6-BF71-4452-B239-35AC34090F5D}" presName="desTx" presStyleLbl="revTx" presStyleIdx="1" presStyleCnt="4">
        <dgm:presLayoutVars/>
      </dgm:prSet>
      <dgm:spPr/>
    </dgm:pt>
    <dgm:pt modelId="{68EF2BFA-6730-421E-9094-E17FF09725C4}" type="pres">
      <dgm:prSet presAssocID="{6512ACC0-797C-4E42-A6AE-2BD7FA0AF30C}" presName="sibTrans" presStyleCnt="0"/>
      <dgm:spPr/>
    </dgm:pt>
    <dgm:pt modelId="{E525603D-9E0C-477C-A87F-6ECF0E46ABA8}" type="pres">
      <dgm:prSet presAssocID="{DD17DFD5-797E-4B41-B56C-15EA9B379212}" presName="compNode" presStyleCnt="0"/>
      <dgm:spPr/>
    </dgm:pt>
    <dgm:pt modelId="{034C28DC-D9C4-45CE-8235-FF558BBF32BA}" type="pres">
      <dgm:prSet presAssocID="{DD17DFD5-797E-4B41-B56C-15EA9B379212}" presName="bgRect" presStyleLbl="bgShp" presStyleIdx="1" presStyleCnt="2"/>
      <dgm:spPr/>
    </dgm:pt>
    <dgm:pt modelId="{DCB007C5-0FFF-4449-A18E-CDD84C1B2B04}" type="pres">
      <dgm:prSet presAssocID="{DD17DFD5-797E-4B41-B56C-15EA9B37921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0AA5C26E-C16D-4238-A9DE-0E5FBC62AB8E}" type="pres">
      <dgm:prSet presAssocID="{DD17DFD5-797E-4B41-B56C-15EA9B379212}" presName="spaceRect" presStyleCnt="0"/>
      <dgm:spPr/>
    </dgm:pt>
    <dgm:pt modelId="{6876876A-AFCD-4641-98A6-B37D258310D5}" type="pres">
      <dgm:prSet presAssocID="{DD17DFD5-797E-4B41-B56C-15EA9B379212}" presName="parTx" presStyleLbl="revTx" presStyleIdx="2" presStyleCnt="4">
        <dgm:presLayoutVars>
          <dgm:chMax val="0"/>
          <dgm:chPref val="0"/>
        </dgm:presLayoutVars>
      </dgm:prSet>
      <dgm:spPr/>
    </dgm:pt>
    <dgm:pt modelId="{848C82BF-06E5-4FAD-894B-AEB7F1512586}" type="pres">
      <dgm:prSet presAssocID="{DD17DFD5-797E-4B41-B56C-15EA9B379212}" presName="desTx" presStyleLbl="revTx" presStyleIdx="3" presStyleCnt="4">
        <dgm:presLayoutVars/>
      </dgm:prSet>
      <dgm:spPr/>
    </dgm:pt>
  </dgm:ptLst>
  <dgm:cxnLst>
    <dgm:cxn modelId="{1BB55965-3322-4029-9B33-5929C4012644}" type="presOf" srcId="{62F45AE0-F5A7-4964-96D9-D5180A584DB6}" destId="{848C82BF-06E5-4FAD-894B-AEB7F1512586}" srcOrd="0" destOrd="0" presId="urn:microsoft.com/office/officeart/2018/2/layout/IconVerticalSolidList"/>
    <dgm:cxn modelId="{C6FAD972-B52A-4B58-9F6C-3AC22BA6B22D}" type="presOf" srcId="{B8F053B6-4627-4F64-963B-01FC1AE5033B}" destId="{B237A20D-E710-4316-A3DC-528C67A5CD43}" srcOrd="0" destOrd="0" presId="urn:microsoft.com/office/officeart/2018/2/layout/IconVerticalSolidList"/>
    <dgm:cxn modelId="{65641556-3285-4186-856D-D3CAD1C761DC}" srcId="{DD17DFD5-797E-4B41-B56C-15EA9B379212}" destId="{62F45AE0-F5A7-4964-96D9-D5180A584DB6}" srcOrd="0" destOrd="0" parTransId="{B264EC7D-836A-4037-B37E-21AA0AC53C5F}" sibTransId="{2C724C1E-01B2-42CC-AF5F-6E5FC5910289}"/>
    <dgm:cxn modelId="{8F0A4E7E-6EB5-4586-B6E7-820A4C6E2183}" srcId="{B8F053B6-4627-4F64-963B-01FC1AE5033B}" destId="{DD17DFD5-797E-4B41-B56C-15EA9B379212}" srcOrd="1" destOrd="0" parTransId="{67FDD2EF-3390-48A9-9092-C90DB2314337}" sibTransId="{E980F570-0118-437D-922A-0577B2907B12}"/>
    <dgm:cxn modelId="{3FDFFC98-9C92-4BDA-809D-0627EF9BD407}" type="presOf" srcId="{DD17DFD5-797E-4B41-B56C-15EA9B379212}" destId="{6876876A-AFCD-4641-98A6-B37D258310D5}" srcOrd="0" destOrd="0" presId="urn:microsoft.com/office/officeart/2018/2/layout/IconVerticalSolidList"/>
    <dgm:cxn modelId="{E249D7A8-E2F0-4A91-A372-4EC2241BAFF4}" srcId="{B8F053B6-4627-4F64-963B-01FC1AE5033B}" destId="{E2FCBDA6-BF71-4452-B239-35AC34090F5D}" srcOrd="0" destOrd="0" parTransId="{65A496C3-38EE-42AA-97EE-A7281A3B688F}" sibTransId="{6512ACC0-797C-4E42-A6AE-2BD7FA0AF30C}"/>
    <dgm:cxn modelId="{FF9388A9-B3C9-4F6A-8F36-9659FDE2E347}" srcId="{E2FCBDA6-BF71-4452-B239-35AC34090F5D}" destId="{FD8DC9A4-EC43-4272-AB82-9FD80C9B2CCB}" srcOrd="0" destOrd="0" parTransId="{3E471C29-CB76-4139-B71A-3D4BDE7E3FB3}" sibTransId="{7BEFBD2D-742C-4915-8B3B-E54FD19DF3F6}"/>
    <dgm:cxn modelId="{FDF622D4-F315-49D6-8A38-E8785456C2FC}" type="presOf" srcId="{FD8DC9A4-EC43-4272-AB82-9FD80C9B2CCB}" destId="{97DCB5BB-77C7-4C39-9FF9-6DD3EDFDF798}" srcOrd="0" destOrd="0" presId="urn:microsoft.com/office/officeart/2018/2/layout/IconVerticalSolidList"/>
    <dgm:cxn modelId="{3BEA4BE2-58C4-46F6-866D-97244CEFFFDF}" type="presOf" srcId="{E2FCBDA6-BF71-4452-B239-35AC34090F5D}" destId="{FFA01CBF-9E10-412C-8280-A0893A0C8AA4}" srcOrd="0" destOrd="0" presId="urn:microsoft.com/office/officeart/2018/2/layout/IconVerticalSolidList"/>
    <dgm:cxn modelId="{2D47CDEF-36AE-4E7C-A14F-A5954B5165CA}" type="presParOf" srcId="{B237A20D-E710-4316-A3DC-528C67A5CD43}" destId="{138A6393-5FAC-4565-AB17-95F700FD1915}" srcOrd="0" destOrd="0" presId="urn:microsoft.com/office/officeart/2018/2/layout/IconVerticalSolidList"/>
    <dgm:cxn modelId="{BF2A900B-28FB-4CB7-B36B-93C4CC042FBA}" type="presParOf" srcId="{138A6393-5FAC-4565-AB17-95F700FD1915}" destId="{7B6C751C-827D-490A-BC21-F59E846921EA}" srcOrd="0" destOrd="0" presId="urn:microsoft.com/office/officeart/2018/2/layout/IconVerticalSolidList"/>
    <dgm:cxn modelId="{D2B1B459-08A8-4845-8CD9-577FDDE5ACB2}" type="presParOf" srcId="{138A6393-5FAC-4565-AB17-95F700FD1915}" destId="{23413C30-D10A-4626-9273-B7F2758FEB38}" srcOrd="1" destOrd="0" presId="urn:microsoft.com/office/officeart/2018/2/layout/IconVerticalSolidList"/>
    <dgm:cxn modelId="{F52782AE-9D49-4362-9EF3-1AA51EB83C74}" type="presParOf" srcId="{138A6393-5FAC-4565-AB17-95F700FD1915}" destId="{882A8E99-48AA-4E69-91C9-6EBE657B129F}" srcOrd="2" destOrd="0" presId="urn:microsoft.com/office/officeart/2018/2/layout/IconVerticalSolidList"/>
    <dgm:cxn modelId="{DEEC8939-0D07-4DDA-AD36-1F04DB523999}" type="presParOf" srcId="{138A6393-5FAC-4565-AB17-95F700FD1915}" destId="{FFA01CBF-9E10-412C-8280-A0893A0C8AA4}" srcOrd="3" destOrd="0" presId="urn:microsoft.com/office/officeart/2018/2/layout/IconVerticalSolidList"/>
    <dgm:cxn modelId="{3AC58F23-FF9D-486F-89E0-4B96AAE21BD0}" type="presParOf" srcId="{138A6393-5FAC-4565-AB17-95F700FD1915}" destId="{97DCB5BB-77C7-4C39-9FF9-6DD3EDFDF798}" srcOrd="4" destOrd="0" presId="urn:microsoft.com/office/officeart/2018/2/layout/IconVerticalSolidList"/>
    <dgm:cxn modelId="{B3496934-B5C4-4C99-8D31-7ACBDC373C76}" type="presParOf" srcId="{B237A20D-E710-4316-A3DC-528C67A5CD43}" destId="{68EF2BFA-6730-421E-9094-E17FF09725C4}" srcOrd="1" destOrd="0" presId="urn:microsoft.com/office/officeart/2018/2/layout/IconVerticalSolidList"/>
    <dgm:cxn modelId="{1C67A48A-7FFB-48EA-9957-CDF650696E2F}" type="presParOf" srcId="{B237A20D-E710-4316-A3DC-528C67A5CD43}" destId="{E525603D-9E0C-477C-A87F-6ECF0E46ABA8}" srcOrd="2" destOrd="0" presId="urn:microsoft.com/office/officeart/2018/2/layout/IconVerticalSolidList"/>
    <dgm:cxn modelId="{80A50C64-7CF6-4AF5-A405-843AAD2FCB1A}" type="presParOf" srcId="{E525603D-9E0C-477C-A87F-6ECF0E46ABA8}" destId="{034C28DC-D9C4-45CE-8235-FF558BBF32BA}" srcOrd="0" destOrd="0" presId="urn:microsoft.com/office/officeart/2018/2/layout/IconVerticalSolidList"/>
    <dgm:cxn modelId="{D2AB09DD-EED1-4CD3-9172-CC999BC4DDD1}" type="presParOf" srcId="{E525603D-9E0C-477C-A87F-6ECF0E46ABA8}" destId="{DCB007C5-0FFF-4449-A18E-CDD84C1B2B04}" srcOrd="1" destOrd="0" presId="urn:microsoft.com/office/officeart/2018/2/layout/IconVerticalSolidList"/>
    <dgm:cxn modelId="{6C3B44D1-AC5B-46DF-888B-AAF184208725}" type="presParOf" srcId="{E525603D-9E0C-477C-A87F-6ECF0E46ABA8}" destId="{0AA5C26E-C16D-4238-A9DE-0E5FBC62AB8E}" srcOrd="2" destOrd="0" presId="urn:microsoft.com/office/officeart/2018/2/layout/IconVerticalSolidList"/>
    <dgm:cxn modelId="{AC9033B3-8801-4BAA-B5DC-A270B9815D38}" type="presParOf" srcId="{E525603D-9E0C-477C-A87F-6ECF0E46ABA8}" destId="{6876876A-AFCD-4641-98A6-B37D258310D5}" srcOrd="3" destOrd="0" presId="urn:microsoft.com/office/officeart/2018/2/layout/IconVerticalSolidList"/>
    <dgm:cxn modelId="{11F3B178-2465-471A-B625-4FFB02F0D8AA}" type="presParOf" srcId="{E525603D-9E0C-477C-A87F-6ECF0E46ABA8}" destId="{848C82BF-06E5-4FAD-894B-AEB7F151258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FD3BA-84B0-4C13-8C5B-F50B62C94F9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715B9B2-ACA0-49FD-8A4E-06FA8447E481}">
      <dgm:prSet/>
      <dgm:spPr/>
      <dgm:t>
        <a:bodyPr/>
        <a:lstStyle/>
        <a:p>
          <a:pPr>
            <a:lnSpc>
              <a:spcPct val="100000"/>
            </a:lnSpc>
          </a:pPr>
          <a:r>
            <a:rPr lang="en-US" b="0" dirty="0"/>
            <a:t>Responsible Official (RO)</a:t>
          </a:r>
        </a:p>
      </dgm:t>
    </dgm:pt>
    <dgm:pt modelId="{E8E1559D-FA09-4437-BDE5-A30CD593ADAE}" type="parTrans" cxnId="{122F2C58-1713-456D-ABC8-FE1FE7141F26}">
      <dgm:prSet/>
      <dgm:spPr/>
      <dgm:t>
        <a:bodyPr/>
        <a:lstStyle/>
        <a:p>
          <a:endParaRPr lang="en-US"/>
        </a:p>
      </dgm:t>
    </dgm:pt>
    <dgm:pt modelId="{EE5475EB-56A5-4DB5-9967-E663838A39BD}" type="sibTrans" cxnId="{122F2C58-1713-456D-ABC8-FE1FE7141F26}">
      <dgm:prSet/>
      <dgm:spPr/>
      <dgm:t>
        <a:bodyPr/>
        <a:lstStyle/>
        <a:p>
          <a:endParaRPr lang="en-US"/>
        </a:p>
      </dgm:t>
    </dgm:pt>
    <dgm:pt modelId="{3870EE02-4FD6-4175-BF56-C5E11B699B4F}">
      <dgm:prSet custT="1"/>
      <dgm:spPr/>
      <dgm:t>
        <a:bodyPr/>
        <a:lstStyle/>
        <a:p>
          <a:pPr>
            <a:lnSpc>
              <a:spcPct val="100000"/>
            </a:lnSpc>
          </a:pPr>
          <a:r>
            <a:rPr lang="en-US" sz="2400" dirty="0"/>
            <a:t>Legally accountable for submittals </a:t>
          </a:r>
        </a:p>
      </dgm:t>
    </dgm:pt>
    <dgm:pt modelId="{AAEAA434-F823-4D36-8DD6-B02921B592AA}" type="parTrans" cxnId="{F80330EA-4C07-49F1-A9BC-D88C92729F49}">
      <dgm:prSet/>
      <dgm:spPr/>
      <dgm:t>
        <a:bodyPr/>
        <a:lstStyle/>
        <a:p>
          <a:endParaRPr lang="en-US"/>
        </a:p>
      </dgm:t>
    </dgm:pt>
    <dgm:pt modelId="{12E00854-D023-4F6D-85CA-5B51EEB6AC59}" type="sibTrans" cxnId="{F80330EA-4C07-49F1-A9BC-D88C92729F49}">
      <dgm:prSet/>
      <dgm:spPr/>
      <dgm:t>
        <a:bodyPr/>
        <a:lstStyle/>
        <a:p>
          <a:endParaRPr lang="en-US"/>
        </a:p>
      </dgm:t>
    </dgm:pt>
    <dgm:pt modelId="{25C90F7A-5FB4-4959-8087-6246743C3BAC}">
      <dgm:prSet/>
      <dgm:spPr/>
      <dgm:t>
        <a:bodyPr/>
        <a:lstStyle/>
        <a:p>
          <a:pPr>
            <a:lnSpc>
              <a:spcPct val="100000"/>
            </a:lnSpc>
          </a:pPr>
          <a:r>
            <a:rPr lang="en-US" b="0" dirty="0"/>
            <a:t>Consultant</a:t>
          </a:r>
        </a:p>
      </dgm:t>
    </dgm:pt>
    <dgm:pt modelId="{0EABD2F8-3B5F-4851-92C2-F2087B8C5CF3}" type="parTrans" cxnId="{FB7DD198-EA70-40A6-9A32-CDF1ACF0A0F0}">
      <dgm:prSet/>
      <dgm:spPr/>
      <dgm:t>
        <a:bodyPr/>
        <a:lstStyle/>
        <a:p>
          <a:endParaRPr lang="en-US"/>
        </a:p>
      </dgm:t>
    </dgm:pt>
    <dgm:pt modelId="{FB1FCCEC-72F4-4482-951A-AE06EDA79468}" type="sibTrans" cxnId="{FB7DD198-EA70-40A6-9A32-CDF1ACF0A0F0}">
      <dgm:prSet/>
      <dgm:spPr/>
      <dgm:t>
        <a:bodyPr/>
        <a:lstStyle/>
        <a:p>
          <a:endParaRPr lang="en-US"/>
        </a:p>
      </dgm:t>
    </dgm:pt>
    <dgm:pt modelId="{07D1A4C3-02C6-4D72-920F-114954AFA8FF}">
      <dgm:prSet custT="1"/>
      <dgm:spPr/>
      <dgm:t>
        <a:bodyPr/>
        <a:lstStyle/>
        <a:p>
          <a:pPr>
            <a:lnSpc>
              <a:spcPct val="100000"/>
            </a:lnSpc>
          </a:pPr>
          <a:r>
            <a:rPr lang="en-US" sz="2400" dirty="0"/>
            <a:t>Can prepare submittals for ROs</a:t>
          </a:r>
        </a:p>
      </dgm:t>
    </dgm:pt>
    <dgm:pt modelId="{A3075772-E86E-4FD0-8F18-617D8E6AF648}" type="parTrans" cxnId="{588CF407-35D0-4C58-8658-9D16901C3ECB}">
      <dgm:prSet/>
      <dgm:spPr/>
      <dgm:t>
        <a:bodyPr/>
        <a:lstStyle/>
        <a:p>
          <a:endParaRPr lang="en-US"/>
        </a:p>
      </dgm:t>
    </dgm:pt>
    <dgm:pt modelId="{FF4DED86-5810-4430-A662-5D296AA70071}" type="sibTrans" cxnId="{588CF407-35D0-4C58-8658-9D16901C3ECB}">
      <dgm:prSet/>
      <dgm:spPr/>
      <dgm:t>
        <a:bodyPr/>
        <a:lstStyle/>
        <a:p>
          <a:endParaRPr lang="en-US"/>
        </a:p>
      </dgm:t>
    </dgm:pt>
    <dgm:pt modelId="{25D36CA0-1AED-40F0-ACCD-AD4933000CF8}">
      <dgm:prSet/>
      <dgm:spPr/>
      <dgm:t>
        <a:bodyPr/>
        <a:lstStyle/>
        <a:p>
          <a:pPr>
            <a:lnSpc>
              <a:spcPct val="100000"/>
            </a:lnSpc>
          </a:pPr>
          <a:r>
            <a:rPr lang="en-US" b="0" dirty="0"/>
            <a:t>General Public</a:t>
          </a:r>
        </a:p>
      </dgm:t>
    </dgm:pt>
    <dgm:pt modelId="{5FB3F2E0-FCE2-426F-B3F7-64629F0E6CC1}" type="parTrans" cxnId="{23781BC2-CB9A-4DE7-8DE9-63295BED955F}">
      <dgm:prSet/>
      <dgm:spPr/>
      <dgm:t>
        <a:bodyPr/>
        <a:lstStyle/>
        <a:p>
          <a:endParaRPr lang="en-US"/>
        </a:p>
      </dgm:t>
    </dgm:pt>
    <dgm:pt modelId="{06A6D8CD-4F7A-4BB9-8BE5-B9595C4E06AB}" type="sibTrans" cxnId="{23781BC2-CB9A-4DE7-8DE9-63295BED955F}">
      <dgm:prSet/>
      <dgm:spPr/>
      <dgm:t>
        <a:bodyPr/>
        <a:lstStyle/>
        <a:p>
          <a:endParaRPr lang="en-US"/>
        </a:p>
      </dgm:t>
    </dgm:pt>
    <dgm:pt modelId="{B30AE3F4-84E9-458F-9851-9FA22D74431B}">
      <dgm:prSet custT="1"/>
      <dgm:spPr/>
      <dgm:t>
        <a:bodyPr/>
        <a:lstStyle/>
        <a:p>
          <a:pPr>
            <a:lnSpc>
              <a:spcPct val="100000"/>
            </a:lnSpc>
          </a:pPr>
          <a:r>
            <a:rPr lang="en-US" sz="2400" dirty="0"/>
            <a:t>Respond to public notices,</a:t>
          </a:r>
          <a:br>
            <a:rPr lang="en-US" sz="2400" dirty="0"/>
          </a:br>
          <a:r>
            <a:rPr lang="en-US" sz="2400" dirty="0"/>
            <a:t>pay invoices</a:t>
          </a:r>
        </a:p>
      </dgm:t>
    </dgm:pt>
    <dgm:pt modelId="{5205880F-9436-4BA2-833A-975FE791124F}" type="parTrans" cxnId="{CB25B4B0-5135-442F-A4CD-783696838A7C}">
      <dgm:prSet/>
      <dgm:spPr/>
      <dgm:t>
        <a:bodyPr/>
        <a:lstStyle/>
        <a:p>
          <a:endParaRPr lang="en-US"/>
        </a:p>
      </dgm:t>
    </dgm:pt>
    <dgm:pt modelId="{65D685E9-7FC3-4D9F-9955-706965DB6337}" type="sibTrans" cxnId="{CB25B4B0-5135-442F-A4CD-783696838A7C}">
      <dgm:prSet/>
      <dgm:spPr/>
      <dgm:t>
        <a:bodyPr/>
        <a:lstStyle/>
        <a:p>
          <a:endParaRPr lang="en-US"/>
        </a:p>
      </dgm:t>
    </dgm:pt>
    <dgm:pt modelId="{0750252B-1423-4956-8B09-A2CDED764DA9}" type="pres">
      <dgm:prSet presAssocID="{713FD3BA-84B0-4C13-8C5B-F50B62C94F9A}" presName="root" presStyleCnt="0">
        <dgm:presLayoutVars>
          <dgm:dir/>
          <dgm:resizeHandles val="exact"/>
        </dgm:presLayoutVars>
      </dgm:prSet>
      <dgm:spPr/>
    </dgm:pt>
    <dgm:pt modelId="{D85F3F9B-1859-41D8-B846-4C9168DF7899}" type="pres">
      <dgm:prSet presAssocID="{5715B9B2-ACA0-49FD-8A4E-06FA8447E481}" presName="compNode" presStyleCnt="0"/>
      <dgm:spPr/>
    </dgm:pt>
    <dgm:pt modelId="{F36495DC-5CA8-4045-95B5-80F0ED42E309}" type="pres">
      <dgm:prSet presAssocID="{5715B9B2-ACA0-49FD-8A4E-06FA8447E481}" presName="bgRect" presStyleLbl="bgShp" presStyleIdx="0" presStyleCnt="3"/>
      <dgm:spPr/>
    </dgm:pt>
    <dgm:pt modelId="{F3CFD723-0974-478D-85F9-F5FEBBD6483A}" type="pres">
      <dgm:prSet presAssocID="{5715B9B2-ACA0-49FD-8A4E-06FA8447E4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682F3F8D-06AA-4137-8667-8266D1EE1135}" type="pres">
      <dgm:prSet presAssocID="{5715B9B2-ACA0-49FD-8A4E-06FA8447E481}" presName="spaceRect" presStyleCnt="0"/>
      <dgm:spPr/>
    </dgm:pt>
    <dgm:pt modelId="{3CF52464-1989-4831-9984-E3E0CB796037}" type="pres">
      <dgm:prSet presAssocID="{5715B9B2-ACA0-49FD-8A4E-06FA8447E481}" presName="parTx" presStyleLbl="revTx" presStyleIdx="0" presStyleCnt="6">
        <dgm:presLayoutVars>
          <dgm:chMax val="0"/>
          <dgm:chPref val="0"/>
        </dgm:presLayoutVars>
      </dgm:prSet>
      <dgm:spPr/>
    </dgm:pt>
    <dgm:pt modelId="{EB642A93-EA94-4AAB-BB9E-E692D1AA4D12}" type="pres">
      <dgm:prSet presAssocID="{5715B9B2-ACA0-49FD-8A4E-06FA8447E481}" presName="desTx" presStyleLbl="revTx" presStyleIdx="1" presStyleCnt="6">
        <dgm:presLayoutVars/>
      </dgm:prSet>
      <dgm:spPr/>
    </dgm:pt>
    <dgm:pt modelId="{30342105-74AD-4360-90E4-677C4339ECB5}" type="pres">
      <dgm:prSet presAssocID="{EE5475EB-56A5-4DB5-9967-E663838A39BD}" presName="sibTrans" presStyleCnt="0"/>
      <dgm:spPr/>
    </dgm:pt>
    <dgm:pt modelId="{BC6D85C0-C286-4D51-9AAE-2B4B837443BF}" type="pres">
      <dgm:prSet presAssocID="{25C90F7A-5FB4-4959-8087-6246743C3BAC}" presName="compNode" presStyleCnt="0"/>
      <dgm:spPr/>
    </dgm:pt>
    <dgm:pt modelId="{AFF61806-4188-4730-8299-D1FACE0416EE}" type="pres">
      <dgm:prSet presAssocID="{25C90F7A-5FB4-4959-8087-6246743C3BAC}" presName="bgRect" presStyleLbl="bgShp" presStyleIdx="1" presStyleCnt="3"/>
      <dgm:spPr/>
    </dgm:pt>
    <dgm:pt modelId="{EB476EFE-9929-4D1D-9C90-A0DAB8860070}" type="pres">
      <dgm:prSet presAssocID="{25C90F7A-5FB4-4959-8087-6246743C3B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iangle Ruler with solid fill"/>
        </a:ext>
      </dgm:extLst>
    </dgm:pt>
    <dgm:pt modelId="{AD71EF47-0CE1-4381-B2A3-821F3AB906B8}" type="pres">
      <dgm:prSet presAssocID="{25C90F7A-5FB4-4959-8087-6246743C3BAC}" presName="spaceRect" presStyleCnt="0"/>
      <dgm:spPr/>
    </dgm:pt>
    <dgm:pt modelId="{96DFA0A9-47C3-4C60-87C0-6548C3775A30}" type="pres">
      <dgm:prSet presAssocID="{25C90F7A-5FB4-4959-8087-6246743C3BAC}" presName="parTx" presStyleLbl="revTx" presStyleIdx="2" presStyleCnt="6">
        <dgm:presLayoutVars>
          <dgm:chMax val="0"/>
          <dgm:chPref val="0"/>
        </dgm:presLayoutVars>
      </dgm:prSet>
      <dgm:spPr/>
    </dgm:pt>
    <dgm:pt modelId="{1698ABAC-0802-4729-AEF5-895B6FE9A6FF}" type="pres">
      <dgm:prSet presAssocID="{25C90F7A-5FB4-4959-8087-6246743C3BAC}" presName="desTx" presStyleLbl="revTx" presStyleIdx="3" presStyleCnt="6">
        <dgm:presLayoutVars/>
      </dgm:prSet>
      <dgm:spPr/>
    </dgm:pt>
    <dgm:pt modelId="{C1210481-45BF-439F-B3F4-B755F31CD367}" type="pres">
      <dgm:prSet presAssocID="{FB1FCCEC-72F4-4482-951A-AE06EDA79468}" presName="sibTrans" presStyleCnt="0"/>
      <dgm:spPr/>
    </dgm:pt>
    <dgm:pt modelId="{62B966CD-6733-4E40-B1E3-92E62168E6FE}" type="pres">
      <dgm:prSet presAssocID="{25D36CA0-1AED-40F0-ACCD-AD4933000CF8}" presName="compNode" presStyleCnt="0"/>
      <dgm:spPr/>
    </dgm:pt>
    <dgm:pt modelId="{852DA174-9883-4054-809C-BA2EC988DD75}" type="pres">
      <dgm:prSet presAssocID="{25D36CA0-1AED-40F0-ACCD-AD4933000CF8}" presName="bgRect" presStyleLbl="bgShp" presStyleIdx="2" presStyleCnt="3"/>
      <dgm:spPr/>
    </dgm:pt>
    <dgm:pt modelId="{A3D2A079-8D7C-45AC-8EA9-F6277811A5FE}" type="pres">
      <dgm:prSet presAssocID="{25D36CA0-1AED-40F0-ACCD-AD4933000C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 with solid fill"/>
        </a:ext>
      </dgm:extLst>
    </dgm:pt>
    <dgm:pt modelId="{03F7C3A7-D504-4B87-B8E7-536737206578}" type="pres">
      <dgm:prSet presAssocID="{25D36CA0-1AED-40F0-ACCD-AD4933000CF8}" presName="spaceRect" presStyleCnt="0"/>
      <dgm:spPr/>
    </dgm:pt>
    <dgm:pt modelId="{2AB64F47-5FCB-4037-9B17-6E674784EA77}" type="pres">
      <dgm:prSet presAssocID="{25D36CA0-1AED-40F0-ACCD-AD4933000CF8}" presName="parTx" presStyleLbl="revTx" presStyleIdx="4" presStyleCnt="6">
        <dgm:presLayoutVars>
          <dgm:chMax val="0"/>
          <dgm:chPref val="0"/>
        </dgm:presLayoutVars>
      </dgm:prSet>
      <dgm:spPr/>
    </dgm:pt>
    <dgm:pt modelId="{3E6C65EC-F44E-49D7-BB69-DB7F1EA8B5EE}" type="pres">
      <dgm:prSet presAssocID="{25D36CA0-1AED-40F0-ACCD-AD4933000CF8}" presName="desTx" presStyleLbl="revTx" presStyleIdx="5" presStyleCnt="6">
        <dgm:presLayoutVars/>
      </dgm:prSet>
      <dgm:spPr/>
    </dgm:pt>
  </dgm:ptLst>
  <dgm:cxnLst>
    <dgm:cxn modelId="{B82E3006-6BEA-4630-A6DC-E2C08CBC95A7}" type="presOf" srcId="{3870EE02-4FD6-4175-BF56-C5E11B699B4F}" destId="{EB642A93-EA94-4AAB-BB9E-E692D1AA4D12}" srcOrd="0" destOrd="0" presId="urn:microsoft.com/office/officeart/2018/2/layout/IconVerticalSolidList"/>
    <dgm:cxn modelId="{588CF407-35D0-4C58-8658-9D16901C3ECB}" srcId="{25C90F7A-5FB4-4959-8087-6246743C3BAC}" destId="{07D1A4C3-02C6-4D72-920F-114954AFA8FF}" srcOrd="0" destOrd="0" parTransId="{A3075772-E86E-4FD0-8F18-617D8E6AF648}" sibTransId="{FF4DED86-5810-4430-A662-5D296AA70071}"/>
    <dgm:cxn modelId="{968DA61E-6A80-48AA-8529-5688ECD3BD99}" type="presOf" srcId="{25D36CA0-1AED-40F0-ACCD-AD4933000CF8}" destId="{2AB64F47-5FCB-4037-9B17-6E674784EA77}" srcOrd="0" destOrd="0" presId="urn:microsoft.com/office/officeart/2018/2/layout/IconVerticalSolidList"/>
    <dgm:cxn modelId="{72001B2D-FDAA-489D-BEAB-040E58A44D6A}" type="presOf" srcId="{713FD3BA-84B0-4C13-8C5B-F50B62C94F9A}" destId="{0750252B-1423-4956-8B09-A2CDED764DA9}" srcOrd="0" destOrd="0" presId="urn:microsoft.com/office/officeart/2018/2/layout/IconVerticalSolidList"/>
    <dgm:cxn modelId="{9A2B4E37-81EE-4ED9-BD97-18DD1231AFFD}" type="presOf" srcId="{B30AE3F4-84E9-458F-9851-9FA22D74431B}" destId="{3E6C65EC-F44E-49D7-BB69-DB7F1EA8B5EE}" srcOrd="0" destOrd="0" presId="urn:microsoft.com/office/officeart/2018/2/layout/IconVerticalSolidList"/>
    <dgm:cxn modelId="{32BF9B3D-04AA-4F5E-ABDA-BE8679D96FAE}" type="presOf" srcId="{07D1A4C3-02C6-4D72-920F-114954AFA8FF}" destId="{1698ABAC-0802-4729-AEF5-895B6FE9A6FF}" srcOrd="0" destOrd="0" presId="urn:microsoft.com/office/officeart/2018/2/layout/IconVerticalSolidList"/>
    <dgm:cxn modelId="{122F2C58-1713-456D-ABC8-FE1FE7141F26}" srcId="{713FD3BA-84B0-4C13-8C5B-F50B62C94F9A}" destId="{5715B9B2-ACA0-49FD-8A4E-06FA8447E481}" srcOrd="0" destOrd="0" parTransId="{E8E1559D-FA09-4437-BDE5-A30CD593ADAE}" sibTransId="{EE5475EB-56A5-4DB5-9967-E663838A39BD}"/>
    <dgm:cxn modelId="{FB7DD198-EA70-40A6-9A32-CDF1ACF0A0F0}" srcId="{713FD3BA-84B0-4C13-8C5B-F50B62C94F9A}" destId="{25C90F7A-5FB4-4959-8087-6246743C3BAC}" srcOrd="1" destOrd="0" parTransId="{0EABD2F8-3B5F-4851-92C2-F2087B8C5CF3}" sibTransId="{FB1FCCEC-72F4-4482-951A-AE06EDA79468}"/>
    <dgm:cxn modelId="{CB25B4B0-5135-442F-A4CD-783696838A7C}" srcId="{25D36CA0-1AED-40F0-ACCD-AD4933000CF8}" destId="{B30AE3F4-84E9-458F-9851-9FA22D74431B}" srcOrd="0" destOrd="0" parTransId="{5205880F-9436-4BA2-833A-975FE791124F}" sibTransId="{65D685E9-7FC3-4D9F-9955-706965DB6337}"/>
    <dgm:cxn modelId="{23781BC2-CB9A-4DE7-8DE9-63295BED955F}" srcId="{713FD3BA-84B0-4C13-8C5B-F50B62C94F9A}" destId="{25D36CA0-1AED-40F0-ACCD-AD4933000CF8}" srcOrd="2" destOrd="0" parTransId="{5FB3F2E0-FCE2-426F-B3F7-64629F0E6CC1}" sibTransId="{06A6D8CD-4F7A-4BB9-8BE5-B9595C4E06AB}"/>
    <dgm:cxn modelId="{59397FD5-E341-4205-A6F8-E03951AEFB7E}" type="presOf" srcId="{5715B9B2-ACA0-49FD-8A4E-06FA8447E481}" destId="{3CF52464-1989-4831-9984-E3E0CB796037}" srcOrd="0" destOrd="0" presId="urn:microsoft.com/office/officeart/2018/2/layout/IconVerticalSolidList"/>
    <dgm:cxn modelId="{F80330EA-4C07-49F1-A9BC-D88C92729F49}" srcId="{5715B9B2-ACA0-49FD-8A4E-06FA8447E481}" destId="{3870EE02-4FD6-4175-BF56-C5E11B699B4F}" srcOrd="0" destOrd="0" parTransId="{AAEAA434-F823-4D36-8DD6-B02921B592AA}" sibTransId="{12E00854-D023-4F6D-85CA-5B51EEB6AC59}"/>
    <dgm:cxn modelId="{A697DBED-A6F0-4CC7-BBCB-97DC9AA9AA17}" type="presOf" srcId="{25C90F7A-5FB4-4959-8087-6246743C3BAC}" destId="{96DFA0A9-47C3-4C60-87C0-6548C3775A30}" srcOrd="0" destOrd="0" presId="urn:microsoft.com/office/officeart/2018/2/layout/IconVerticalSolidList"/>
    <dgm:cxn modelId="{28CFC451-3F76-4070-A2E8-33E717FD799B}" type="presParOf" srcId="{0750252B-1423-4956-8B09-A2CDED764DA9}" destId="{D85F3F9B-1859-41D8-B846-4C9168DF7899}" srcOrd="0" destOrd="0" presId="urn:microsoft.com/office/officeart/2018/2/layout/IconVerticalSolidList"/>
    <dgm:cxn modelId="{860E1970-C30D-4CFA-98C2-71D454381B83}" type="presParOf" srcId="{D85F3F9B-1859-41D8-B846-4C9168DF7899}" destId="{F36495DC-5CA8-4045-95B5-80F0ED42E309}" srcOrd="0" destOrd="0" presId="urn:microsoft.com/office/officeart/2018/2/layout/IconVerticalSolidList"/>
    <dgm:cxn modelId="{D23BD97B-6095-4CE5-AAFA-5CB1F87025F4}" type="presParOf" srcId="{D85F3F9B-1859-41D8-B846-4C9168DF7899}" destId="{F3CFD723-0974-478D-85F9-F5FEBBD6483A}" srcOrd="1" destOrd="0" presId="urn:microsoft.com/office/officeart/2018/2/layout/IconVerticalSolidList"/>
    <dgm:cxn modelId="{7D0A49EF-5191-4C3C-ABEE-0602C71FAFC2}" type="presParOf" srcId="{D85F3F9B-1859-41D8-B846-4C9168DF7899}" destId="{682F3F8D-06AA-4137-8667-8266D1EE1135}" srcOrd="2" destOrd="0" presId="urn:microsoft.com/office/officeart/2018/2/layout/IconVerticalSolidList"/>
    <dgm:cxn modelId="{4BDCD05B-E02E-468F-B2A1-08CF7CFEF816}" type="presParOf" srcId="{D85F3F9B-1859-41D8-B846-4C9168DF7899}" destId="{3CF52464-1989-4831-9984-E3E0CB796037}" srcOrd="3" destOrd="0" presId="urn:microsoft.com/office/officeart/2018/2/layout/IconVerticalSolidList"/>
    <dgm:cxn modelId="{ABB1EAFC-DDB7-408A-AFCD-8AC6B1DEE5FE}" type="presParOf" srcId="{D85F3F9B-1859-41D8-B846-4C9168DF7899}" destId="{EB642A93-EA94-4AAB-BB9E-E692D1AA4D12}" srcOrd="4" destOrd="0" presId="urn:microsoft.com/office/officeart/2018/2/layout/IconVerticalSolidList"/>
    <dgm:cxn modelId="{2312B671-D41F-439D-BDD2-E7E218A1ECD5}" type="presParOf" srcId="{0750252B-1423-4956-8B09-A2CDED764DA9}" destId="{30342105-74AD-4360-90E4-677C4339ECB5}" srcOrd="1" destOrd="0" presId="urn:microsoft.com/office/officeart/2018/2/layout/IconVerticalSolidList"/>
    <dgm:cxn modelId="{6CD8A681-AA87-46CE-BA16-6F2E6DA9FAD3}" type="presParOf" srcId="{0750252B-1423-4956-8B09-A2CDED764DA9}" destId="{BC6D85C0-C286-4D51-9AAE-2B4B837443BF}" srcOrd="2" destOrd="0" presId="urn:microsoft.com/office/officeart/2018/2/layout/IconVerticalSolidList"/>
    <dgm:cxn modelId="{868977B6-C267-4CF6-9B17-DE681EAB5195}" type="presParOf" srcId="{BC6D85C0-C286-4D51-9AAE-2B4B837443BF}" destId="{AFF61806-4188-4730-8299-D1FACE0416EE}" srcOrd="0" destOrd="0" presId="urn:microsoft.com/office/officeart/2018/2/layout/IconVerticalSolidList"/>
    <dgm:cxn modelId="{28B33487-5EFB-41C5-8B07-172A76422FBA}" type="presParOf" srcId="{BC6D85C0-C286-4D51-9AAE-2B4B837443BF}" destId="{EB476EFE-9929-4D1D-9C90-A0DAB8860070}" srcOrd="1" destOrd="0" presId="urn:microsoft.com/office/officeart/2018/2/layout/IconVerticalSolidList"/>
    <dgm:cxn modelId="{A573EE78-28D6-4BFE-A4B9-BA4D1444A382}" type="presParOf" srcId="{BC6D85C0-C286-4D51-9AAE-2B4B837443BF}" destId="{AD71EF47-0CE1-4381-B2A3-821F3AB906B8}" srcOrd="2" destOrd="0" presId="urn:microsoft.com/office/officeart/2018/2/layout/IconVerticalSolidList"/>
    <dgm:cxn modelId="{155BB233-9593-44A3-9418-14EC6197E283}" type="presParOf" srcId="{BC6D85C0-C286-4D51-9AAE-2B4B837443BF}" destId="{96DFA0A9-47C3-4C60-87C0-6548C3775A30}" srcOrd="3" destOrd="0" presId="urn:microsoft.com/office/officeart/2018/2/layout/IconVerticalSolidList"/>
    <dgm:cxn modelId="{C961F585-05F3-40A9-BDBC-9E49C2556A58}" type="presParOf" srcId="{BC6D85C0-C286-4D51-9AAE-2B4B837443BF}" destId="{1698ABAC-0802-4729-AEF5-895B6FE9A6FF}" srcOrd="4" destOrd="0" presId="urn:microsoft.com/office/officeart/2018/2/layout/IconVerticalSolidList"/>
    <dgm:cxn modelId="{D7E9B49F-6DAE-415F-AD48-58D53BEF107D}" type="presParOf" srcId="{0750252B-1423-4956-8B09-A2CDED764DA9}" destId="{C1210481-45BF-439F-B3F4-B755F31CD367}" srcOrd="3" destOrd="0" presId="urn:microsoft.com/office/officeart/2018/2/layout/IconVerticalSolidList"/>
    <dgm:cxn modelId="{208D5B1E-AFA3-41F9-9BA1-95B90F5E289B}" type="presParOf" srcId="{0750252B-1423-4956-8B09-A2CDED764DA9}" destId="{62B966CD-6733-4E40-B1E3-92E62168E6FE}" srcOrd="4" destOrd="0" presId="urn:microsoft.com/office/officeart/2018/2/layout/IconVerticalSolidList"/>
    <dgm:cxn modelId="{643C3234-A6AC-44A2-BE41-A92A61B0BA2E}" type="presParOf" srcId="{62B966CD-6733-4E40-B1E3-92E62168E6FE}" destId="{852DA174-9883-4054-809C-BA2EC988DD75}" srcOrd="0" destOrd="0" presId="urn:microsoft.com/office/officeart/2018/2/layout/IconVerticalSolidList"/>
    <dgm:cxn modelId="{FDCCB6CA-8C9C-4AD2-AE46-4A3AD0C4B89A}" type="presParOf" srcId="{62B966CD-6733-4E40-B1E3-92E62168E6FE}" destId="{A3D2A079-8D7C-45AC-8EA9-F6277811A5FE}" srcOrd="1" destOrd="0" presId="urn:microsoft.com/office/officeart/2018/2/layout/IconVerticalSolidList"/>
    <dgm:cxn modelId="{111E05C8-2E37-4B5C-AFB4-B6BAED0F8386}" type="presParOf" srcId="{62B966CD-6733-4E40-B1E3-92E62168E6FE}" destId="{03F7C3A7-D504-4B87-B8E7-536737206578}" srcOrd="2" destOrd="0" presId="urn:microsoft.com/office/officeart/2018/2/layout/IconVerticalSolidList"/>
    <dgm:cxn modelId="{41C54B5A-5153-439E-AA79-D5448EB1EFFB}" type="presParOf" srcId="{62B966CD-6733-4E40-B1E3-92E62168E6FE}" destId="{2AB64F47-5FCB-4037-9B17-6E674784EA77}" srcOrd="3" destOrd="0" presId="urn:microsoft.com/office/officeart/2018/2/layout/IconVerticalSolidList"/>
    <dgm:cxn modelId="{86A05BBA-C0BF-4EA6-BD81-E6E00096A99C}" type="presParOf" srcId="{62B966CD-6733-4E40-B1E3-92E62168E6FE}" destId="{3E6C65EC-F44E-49D7-BB69-DB7F1EA8B5E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0AA331-C9FF-4649-93F1-62C330C5DD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2D74991-6610-47F8-81A6-AB63F6285CBA}">
      <dgm:prSet/>
      <dgm:spPr/>
      <dgm:t>
        <a:bodyPr/>
        <a:lstStyle/>
        <a:p>
          <a:r>
            <a:rPr lang="en-US" dirty="0"/>
            <a:t>These accounts have different data access privilege</a:t>
          </a:r>
        </a:p>
      </dgm:t>
    </dgm:pt>
    <dgm:pt modelId="{FD14CE48-59FF-48B3-894B-0B8BE972F4C7}" type="parTrans" cxnId="{B3A6AEBC-8201-4A9A-ACE1-3D422293563A}">
      <dgm:prSet/>
      <dgm:spPr/>
      <dgm:t>
        <a:bodyPr/>
        <a:lstStyle/>
        <a:p>
          <a:endParaRPr lang="en-US"/>
        </a:p>
      </dgm:t>
    </dgm:pt>
    <dgm:pt modelId="{5501D79A-C51D-4AEA-83D7-5E5346FE17C2}" type="sibTrans" cxnId="{B3A6AEBC-8201-4A9A-ACE1-3D422293563A}">
      <dgm:prSet/>
      <dgm:spPr/>
      <dgm:t>
        <a:bodyPr/>
        <a:lstStyle/>
        <a:p>
          <a:endParaRPr lang="en-US"/>
        </a:p>
      </dgm:t>
    </dgm:pt>
    <dgm:pt modelId="{5717594D-65E0-4C12-B4DD-891EAF344B2C}">
      <dgm:prSet/>
      <dgm:spPr/>
      <dgm:t>
        <a:bodyPr/>
        <a:lstStyle/>
        <a:p>
          <a:r>
            <a:rPr lang="en-US" dirty="0"/>
            <a:t>No confidential business information or personal data  </a:t>
          </a:r>
        </a:p>
      </dgm:t>
    </dgm:pt>
    <dgm:pt modelId="{8173E89C-C21A-4879-99CA-9A6AD8225453}" type="parTrans" cxnId="{A74D00FB-23B4-4F5F-A307-565B89967CAD}">
      <dgm:prSet/>
      <dgm:spPr/>
      <dgm:t>
        <a:bodyPr/>
        <a:lstStyle/>
        <a:p>
          <a:endParaRPr lang="en-US"/>
        </a:p>
      </dgm:t>
    </dgm:pt>
    <dgm:pt modelId="{148A0F13-BD14-4C04-8940-2735116AA57E}" type="sibTrans" cxnId="{A74D00FB-23B4-4F5F-A307-565B89967CAD}">
      <dgm:prSet/>
      <dgm:spPr/>
      <dgm:t>
        <a:bodyPr/>
        <a:lstStyle/>
        <a:p>
          <a:endParaRPr lang="en-US"/>
        </a:p>
      </dgm:t>
    </dgm:pt>
    <dgm:pt modelId="{DBFAE882-5A0B-464E-B41C-919075364945}">
      <dgm:prSet/>
      <dgm:spPr/>
      <dgm:t>
        <a:bodyPr/>
        <a:lstStyle/>
        <a:p>
          <a:r>
            <a:rPr lang="en-US" dirty="0"/>
            <a:t>Does not replace Public Records Request system</a:t>
          </a:r>
        </a:p>
      </dgm:t>
    </dgm:pt>
    <dgm:pt modelId="{0AC8664D-B75B-4DDC-AE7E-C46E0F2FE5FA}" type="parTrans" cxnId="{66E60AC0-003C-438B-9702-01B82C4F06BF}">
      <dgm:prSet/>
      <dgm:spPr/>
      <dgm:t>
        <a:bodyPr/>
        <a:lstStyle/>
        <a:p>
          <a:endParaRPr lang="en-US"/>
        </a:p>
      </dgm:t>
    </dgm:pt>
    <dgm:pt modelId="{DE54C47E-47A7-4C01-8267-66146D4D0676}" type="sibTrans" cxnId="{66E60AC0-003C-438B-9702-01B82C4F06BF}">
      <dgm:prSet/>
      <dgm:spPr/>
      <dgm:t>
        <a:bodyPr/>
        <a:lstStyle/>
        <a:p>
          <a:endParaRPr lang="en-US"/>
        </a:p>
      </dgm:t>
    </dgm:pt>
    <dgm:pt modelId="{3344A143-2B1C-42A4-8E41-0343D084D843}" type="pres">
      <dgm:prSet presAssocID="{830AA331-C9FF-4649-93F1-62C330C5DD06}" presName="root" presStyleCnt="0">
        <dgm:presLayoutVars>
          <dgm:dir/>
          <dgm:resizeHandles val="exact"/>
        </dgm:presLayoutVars>
      </dgm:prSet>
      <dgm:spPr/>
    </dgm:pt>
    <dgm:pt modelId="{173BC07F-994B-4AD8-BC87-238661A9DBA9}" type="pres">
      <dgm:prSet presAssocID="{A2D74991-6610-47F8-81A6-AB63F6285CBA}" presName="compNode" presStyleCnt="0"/>
      <dgm:spPr/>
    </dgm:pt>
    <dgm:pt modelId="{E991A081-DA0F-4F72-B742-50BCC33C787E}" type="pres">
      <dgm:prSet presAssocID="{A2D74991-6610-47F8-81A6-AB63F6285CBA}" presName="bgRect" presStyleLbl="bgShp" presStyleIdx="0" presStyleCnt="3"/>
      <dgm:spPr/>
    </dgm:pt>
    <dgm:pt modelId="{B5BD2872-3E0D-462A-AA0E-E363C634C05F}" type="pres">
      <dgm:prSet presAssocID="{A2D74991-6610-47F8-81A6-AB63F6285C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1E31D4C3-A6FA-48AE-A9D2-4416EED7781E}" type="pres">
      <dgm:prSet presAssocID="{A2D74991-6610-47F8-81A6-AB63F6285CBA}" presName="spaceRect" presStyleCnt="0"/>
      <dgm:spPr/>
    </dgm:pt>
    <dgm:pt modelId="{2C3D2DA0-8B31-4BB8-B8C0-A6FD92EAB86F}" type="pres">
      <dgm:prSet presAssocID="{A2D74991-6610-47F8-81A6-AB63F6285CBA}" presName="parTx" presStyleLbl="revTx" presStyleIdx="0" presStyleCnt="3">
        <dgm:presLayoutVars>
          <dgm:chMax val="0"/>
          <dgm:chPref val="0"/>
        </dgm:presLayoutVars>
      </dgm:prSet>
      <dgm:spPr/>
    </dgm:pt>
    <dgm:pt modelId="{0DC8E90D-AF8B-43FE-82D2-50B334A85086}" type="pres">
      <dgm:prSet presAssocID="{5501D79A-C51D-4AEA-83D7-5E5346FE17C2}" presName="sibTrans" presStyleCnt="0"/>
      <dgm:spPr/>
    </dgm:pt>
    <dgm:pt modelId="{FC2A228B-8BFE-4E8A-81EF-0B6F63333037}" type="pres">
      <dgm:prSet presAssocID="{5717594D-65E0-4C12-B4DD-891EAF344B2C}" presName="compNode" presStyleCnt="0"/>
      <dgm:spPr/>
    </dgm:pt>
    <dgm:pt modelId="{5B205950-5C10-40EC-93F1-C75FE88679B0}" type="pres">
      <dgm:prSet presAssocID="{5717594D-65E0-4C12-B4DD-891EAF344B2C}" presName="bgRect" presStyleLbl="bgShp" presStyleIdx="1" presStyleCnt="3"/>
      <dgm:spPr/>
    </dgm:pt>
    <dgm:pt modelId="{AE688849-8E13-4283-9D17-5E503261A94D}" type="pres">
      <dgm:prSet presAssocID="{5717594D-65E0-4C12-B4DD-891EAF344B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4BA899F6-16EF-4FC2-852F-53FD2BD868C8}" type="pres">
      <dgm:prSet presAssocID="{5717594D-65E0-4C12-B4DD-891EAF344B2C}" presName="spaceRect" presStyleCnt="0"/>
      <dgm:spPr/>
    </dgm:pt>
    <dgm:pt modelId="{4A237FC0-72D4-4D99-A014-3F33BC964228}" type="pres">
      <dgm:prSet presAssocID="{5717594D-65E0-4C12-B4DD-891EAF344B2C}" presName="parTx" presStyleLbl="revTx" presStyleIdx="1" presStyleCnt="3">
        <dgm:presLayoutVars>
          <dgm:chMax val="0"/>
          <dgm:chPref val="0"/>
        </dgm:presLayoutVars>
      </dgm:prSet>
      <dgm:spPr/>
    </dgm:pt>
    <dgm:pt modelId="{09B6175B-BFA0-490C-B8E0-568713B193FC}" type="pres">
      <dgm:prSet presAssocID="{148A0F13-BD14-4C04-8940-2735116AA57E}" presName="sibTrans" presStyleCnt="0"/>
      <dgm:spPr/>
    </dgm:pt>
    <dgm:pt modelId="{A565A414-1318-46DE-A5AB-6F741F4D0851}" type="pres">
      <dgm:prSet presAssocID="{DBFAE882-5A0B-464E-B41C-919075364945}" presName="compNode" presStyleCnt="0"/>
      <dgm:spPr/>
    </dgm:pt>
    <dgm:pt modelId="{7786647A-533D-4128-B352-D3C04D9DADE8}" type="pres">
      <dgm:prSet presAssocID="{DBFAE882-5A0B-464E-B41C-919075364945}" presName="bgRect" presStyleLbl="bgShp" presStyleIdx="2" presStyleCnt="3"/>
      <dgm:spPr/>
    </dgm:pt>
    <dgm:pt modelId="{72323AEB-7499-4297-94BA-9B7658CAEF1D}" type="pres">
      <dgm:prSet presAssocID="{DBFAE882-5A0B-464E-B41C-9190753649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766DB786-3E9E-4119-B4C1-093DC37C06B4}" type="pres">
      <dgm:prSet presAssocID="{DBFAE882-5A0B-464E-B41C-919075364945}" presName="spaceRect" presStyleCnt="0"/>
      <dgm:spPr/>
    </dgm:pt>
    <dgm:pt modelId="{1629C7AC-A31F-4A49-862B-4ED100AC4EC8}" type="pres">
      <dgm:prSet presAssocID="{DBFAE882-5A0B-464E-B41C-919075364945}" presName="parTx" presStyleLbl="revTx" presStyleIdx="2" presStyleCnt="3">
        <dgm:presLayoutVars>
          <dgm:chMax val="0"/>
          <dgm:chPref val="0"/>
        </dgm:presLayoutVars>
      </dgm:prSet>
      <dgm:spPr/>
    </dgm:pt>
  </dgm:ptLst>
  <dgm:cxnLst>
    <dgm:cxn modelId="{A385F333-24A3-4095-B89F-A64C4EF806E2}" type="presOf" srcId="{A2D74991-6610-47F8-81A6-AB63F6285CBA}" destId="{2C3D2DA0-8B31-4BB8-B8C0-A6FD92EAB86F}" srcOrd="0" destOrd="0" presId="urn:microsoft.com/office/officeart/2018/2/layout/IconVerticalSolidList"/>
    <dgm:cxn modelId="{74CB8B67-056C-41ED-BA59-9F3B9F1AD7A3}" type="presOf" srcId="{DBFAE882-5A0B-464E-B41C-919075364945}" destId="{1629C7AC-A31F-4A49-862B-4ED100AC4EC8}" srcOrd="0" destOrd="0" presId="urn:microsoft.com/office/officeart/2018/2/layout/IconVerticalSolidList"/>
    <dgm:cxn modelId="{B3A6AEBC-8201-4A9A-ACE1-3D422293563A}" srcId="{830AA331-C9FF-4649-93F1-62C330C5DD06}" destId="{A2D74991-6610-47F8-81A6-AB63F6285CBA}" srcOrd="0" destOrd="0" parTransId="{FD14CE48-59FF-48B3-894B-0B8BE972F4C7}" sibTransId="{5501D79A-C51D-4AEA-83D7-5E5346FE17C2}"/>
    <dgm:cxn modelId="{66E60AC0-003C-438B-9702-01B82C4F06BF}" srcId="{830AA331-C9FF-4649-93F1-62C330C5DD06}" destId="{DBFAE882-5A0B-464E-B41C-919075364945}" srcOrd="2" destOrd="0" parTransId="{0AC8664D-B75B-4DDC-AE7E-C46E0F2FE5FA}" sibTransId="{DE54C47E-47A7-4C01-8267-66146D4D0676}"/>
    <dgm:cxn modelId="{4C595FD7-F583-4F5E-818A-4FFC522F4D94}" type="presOf" srcId="{830AA331-C9FF-4649-93F1-62C330C5DD06}" destId="{3344A143-2B1C-42A4-8E41-0343D084D843}" srcOrd="0" destOrd="0" presId="urn:microsoft.com/office/officeart/2018/2/layout/IconVerticalSolidList"/>
    <dgm:cxn modelId="{2E9067E6-F8EF-4D27-8B18-10DAD3512DBE}" type="presOf" srcId="{5717594D-65E0-4C12-B4DD-891EAF344B2C}" destId="{4A237FC0-72D4-4D99-A014-3F33BC964228}" srcOrd="0" destOrd="0" presId="urn:microsoft.com/office/officeart/2018/2/layout/IconVerticalSolidList"/>
    <dgm:cxn modelId="{A74D00FB-23B4-4F5F-A307-565B89967CAD}" srcId="{830AA331-C9FF-4649-93F1-62C330C5DD06}" destId="{5717594D-65E0-4C12-B4DD-891EAF344B2C}" srcOrd="1" destOrd="0" parTransId="{8173E89C-C21A-4879-99CA-9A6AD8225453}" sibTransId="{148A0F13-BD14-4C04-8940-2735116AA57E}"/>
    <dgm:cxn modelId="{6F5B09DC-0E22-4DD8-A48D-B5ABF5C0EAA9}" type="presParOf" srcId="{3344A143-2B1C-42A4-8E41-0343D084D843}" destId="{173BC07F-994B-4AD8-BC87-238661A9DBA9}" srcOrd="0" destOrd="0" presId="urn:microsoft.com/office/officeart/2018/2/layout/IconVerticalSolidList"/>
    <dgm:cxn modelId="{6D705749-1329-4168-AE1B-532C7C882668}" type="presParOf" srcId="{173BC07F-994B-4AD8-BC87-238661A9DBA9}" destId="{E991A081-DA0F-4F72-B742-50BCC33C787E}" srcOrd="0" destOrd="0" presId="urn:microsoft.com/office/officeart/2018/2/layout/IconVerticalSolidList"/>
    <dgm:cxn modelId="{B6221C9B-A020-4C9E-B671-19837C3C9224}" type="presParOf" srcId="{173BC07F-994B-4AD8-BC87-238661A9DBA9}" destId="{B5BD2872-3E0D-462A-AA0E-E363C634C05F}" srcOrd="1" destOrd="0" presId="urn:microsoft.com/office/officeart/2018/2/layout/IconVerticalSolidList"/>
    <dgm:cxn modelId="{010A5EB0-D9FF-4C03-889D-6A1AE6D04AAF}" type="presParOf" srcId="{173BC07F-994B-4AD8-BC87-238661A9DBA9}" destId="{1E31D4C3-A6FA-48AE-A9D2-4416EED7781E}" srcOrd="2" destOrd="0" presId="urn:microsoft.com/office/officeart/2018/2/layout/IconVerticalSolidList"/>
    <dgm:cxn modelId="{679E6364-8213-4665-9B66-94FBE4E061CE}" type="presParOf" srcId="{173BC07F-994B-4AD8-BC87-238661A9DBA9}" destId="{2C3D2DA0-8B31-4BB8-B8C0-A6FD92EAB86F}" srcOrd="3" destOrd="0" presId="urn:microsoft.com/office/officeart/2018/2/layout/IconVerticalSolidList"/>
    <dgm:cxn modelId="{D2A53CFD-7F04-44B1-93D1-9F3A312DCB95}" type="presParOf" srcId="{3344A143-2B1C-42A4-8E41-0343D084D843}" destId="{0DC8E90D-AF8B-43FE-82D2-50B334A85086}" srcOrd="1" destOrd="0" presId="urn:microsoft.com/office/officeart/2018/2/layout/IconVerticalSolidList"/>
    <dgm:cxn modelId="{ABE0A206-1F02-437D-B3F9-B11A757F29D0}" type="presParOf" srcId="{3344A143-2B1C-42A4-8E41-0343D084D843}" destId="{FC2A228B-8BFE-4E8A-81EF-0B6F63333037}" srcOrd="2" destOrd="0" presId="urn:microsoft.com/office/officeart/2018/2/layout/IconVerticalSolidList"/>
    <dgm:cxn modelId="{3E57E19B-7955-4A6D-A240-7BDFC7D134A2}" type="presParOf" srcId="{FC2A228B-8BFE-4E8A-81EF-0B6F63333037}" destId="{5B205950-5C10-40EC-93F1-C75FE88679B0}" srcOrd="0" destOrd="0" presId="urn:microsoft.com/office/officeart/2018/2/layout/IconVerticalSolidList"/>
    <dgm:cxn modelId="{642E3213-1918-4842-9ACF-8E168E452598}" type="presParOf" srcId="{FC2A228B-8BFE-4E8A-81EF-0B6F63333037}" destId="{AE688849-8E13-4283-9D17-5E503261A94D}" srcOrd="1" destOrd="0" presId="urn:microsoft.com/office/officeart/2018/2/layout/IconVerticalSolidList"/>
    <dgm:cxn modelId="{526DC502-85DE-498A-B1B4-0B064A490B55}" type="presParOf" srcId="{FC2A228B-8BFE-4E8A-81EF-0B6F63333037}" destId="{4BA899F6-16EF-4FC2-852F-53FD2BD868C8}" srcOrd="2" destOrd="0" presId="urn:microsoft.com/office/officeart/2018/2/layout/IconVerticalSolidList"/>
    <dgm:cxn modelId="{C24865A5-7A8F-4D1A-B88E-5A36564F7DD5}" type="presParOf" srcId="{FC2A228B-8BFE-4E8A-81EF-0B6F63333037}" destId="{4A237FC0-72D4-4D99-A014-3F33BC964228}" srcOrd="3" destOrd="0" presId="urn:microsoft.com/office/officeart/2018/2/layout/IconVerticalSolidList"/>
    <dgm:cxn modelId="{1F9D775C-3389-46F1-AAAF-A30B566544A3}" type="presParOf" srcId="{3344A143-2B1C-42A4-8E41-0343D084D843}" destId="{09B6175B-BFA0-490C-B8E0-568713B193FC}" srcOrd="3" destOrd="0" presId="urn:microsoft.com/office/officeart/2018/2/layout/IconVerticalSolidList"/>
    <dgm:cxn modelId="{3412328A-BC00-4C98-B852-041557872BE5}" type="presParOf" srcId="{3344A143-2B1C-42A4-8E41-0343D084D843}" destId="{A565A414-1318-46DE-A5AB-6F741F4D0851}" srcOrd="4" destOrd="0" presId="urn:microsoft.com/office/officeart/2018/2/layout/IconVerticalSolidList"/>
    <dgm:cxn modelId="{EF47B665-EF08-46CD-AC2B-0F0A09ECBB3F}" type="presParOf" srcId="{A565A414-1318-46DE-A5AB-6F741F4D0851}" destId="{7786647A-533D-4128-B352-D3C04D9DADE8}" srcOrd="0" destOrd="0" presId="urn:microsoft.com/office/officeart/2018/2/layout/IconVerticalSolidList"/>
    <dgm:cxn modelId="{2C80BE67-72D0-4E33-8B5F-2A9B0F309ECB}" type="presParOf" srcId="{A565A414-1318-46DE-A5AB-6F741F4D0851}" destId="{72323AEB-7499-4297-94BA-9B7658CAEF1D}" srcOrd="1" destOrd="0" presId="urn:microsoft.com/office/officeart/2018/2/layout/IconVerticalSolidList"/>
    <dgm:cxn modelId="{A501ACEC-A5B5-467B-A3EC-7B3ECB3587C5}" type="presParOf" srcId="{A565A414-1318-46DE-A5AB-6F741F4D0851}" destId="{766DB786-3E9E-4119-B4C1-093DC37C06B4}" srcOrd="2" destOrd="0" presId="urn:microsoft.com/office/officeart/2018/2/layout/IconVerticalSolidList"/>
    <dgm:cxn modelId="{8E6352D4-1344-4F5B-AA1D-89D6C29CC216}" type="presParOf" srcId="{A565A414-1318-46DE-A5AB-6F741F4D0851}" destId="{1629C7AC-A31F-4A49-862B-4ED100AC4E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ED683-8834-4FEA-8E96-4E9C5FEE7658}">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456F9-31F3-49F3-A2DF-08C1BDE39B17}">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61653D-2F65-4FF0-B8BB-ECAB3CD059E6}">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244600">
            <a:lnSpc>
              <a:spcPct val="90000"/>
            </a:lnSpc>
            <a:spcBef>
              <a:spcPct val="0"/>
            </a:spcBef>
            <a:spcAft>
              <a:spcPct val="35000"/>
            </a:spcAft>
            <a:buNone/>
          </a:pPr>
          <a:r>
            <a:rPr lang="en-US" sz="2800" kern="1200" dirty="0"/>
            <a:t>1200-A &amp; 1000 WPCF permit status/renewal</a:t>
          </a:r>
        </a:p>
      </dsp:txBody>
      <dsp:txXfrm>
        <a:off x="1493203" y="552"/>
        <a:ext cx="9479596" cy="1292816"/>
      </dsp:txXfrm>
    </dsp:sp>
    <dsp:sp modelId="{F18E6B68-8AF6-4916-8CA2-36E7C90436F3}">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7397E-FE20-4CE0-983C-3EFC4C8933C7}">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12AAF6-DBBD-4F47-9C6B-38B86FC76C66}">
      <dsp:nvSpPr>
        <dsp:cNvPr id="0" name=""/>
        <dsp:cNvSpPr/>
      </dsp:nvSpPr>
      <dsp:spPr>
        <a:xfrm>
          <a:off x="1493203" y="161657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244600">
            <a:lnSpc>
              <a:spcPct val="90000"/>
            </a:lnSpc>
            <a:spcBef>
              <a:spcPct val="0"/>
            </a:spcBef>
            <a:spcAft>
              <a:spcPct val="35000"/>
            </a:spcAft>
            <a:buNone/>
          </a:pPr>
          <a:r>
            <a:rPr lang="en-US" sz="2800" kern="1200" dirty="0"/>
            <a:t>Your DEQ Online (YDO)</a:t>
          </a:r>
        </a:p>
      </dsp:txBody>
      <dsp:txXfrm>
        <a:off x="1493203" y="1616573"/>
        <a:ext cx="9479596" cy="1292816"/>
      </dsp:txXfrm>
    </dsp:sp>
    <dsp:sp modelId="{80FA419F-5836-4630-B6F0-1969013EB669}">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C7390-8EE3-48A5-BB84-FFB6259E9C25}">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1678A0-C1CC-4C9B-83A5-839BB419EA21}">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244600">
            <a:lnSpc>
              <a:spcPct val="90000"/>
            </a:lnSpc>
            <a:spcBef>
              <a:spcPct val="0"/>
            </a:spcBef>
            <a:spcAft>
              <a:spcPct val="35000"/>
            </a:spcAft>
            <a:buNone/>
          </a:pPr>
          <a:r>
            <a:rPr lang="en-US" sz="2800" kern="1200" dirty="0"/>
            <a:t>Other developments</a:t>
          </a:r>
        </a:p>
      </dsp:txBody>
      <dsp:txXfrm>
        <a:off x="1493203" y="3232593"/>
        <a:ext cx="9479596" cy="12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C751C-827D-490A-BC21-F59E846921EA}">
      <dsp:nvSpPr>
        <dsp:cNvPr id="0" name=""/>
        <dsp:cNvSpPr/>
      </dsp:nvSpPr>
      <dsp:spPr>
        <a:xfrm>
          <a:off x="0" y="735468"/>
          <a:ext cx="109728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413C30-D10A-4626-9273-B7F2758FEB38}">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01CBF-9E10-412C-8280-A0893A0C8AA4}">
      <dsp:nvSpPr>
        <dsp:cNvPr id="0" name=""/>
        <dsp:cNvSpPr/>
      </dsp:nvSpPr>
      <dsp:spPr>
        <a:xfrm>
          <a:off x="1568246" y="735468"/>
          <a:ext cx="493776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b="0" kern="1200" dirty="0"/>
            <a:t>Expired in 2017,</a:t>
          </a:r>
          <a:br>
            <a:rPr lang="en-US" sz="2500" b="0" kern="1200" dirty="0"/>
          </a:br>
          <a:r>
            <a:rPr lang="en-US" sz="2500" b="0" kern="1200" dirty="0"/>
            <a:t>administratively extended</a:t>
          </a:r>
        </a:p>
      </dsp:txBody>
      <dsp:txXfrm>
        <a:off x="1568246" y="735468"/>
        <a:ext cx="4937760" cy="1357788"/>
      </dsp:txXfrm>
    </dsp:sp>
    <dsp:sp modelId="{97DCB5BB-77C7-4C39-9FF9-6DD3EDFDF798}">
      <dsp:nvSpPr>
        <dsp:cNvPr id="0" name=""/>
        <dsp:cNvSpPr/>
      </dsp:nvSpPr>
      <dsp:spPr>
        <a:xfrm>
          <a:off x="6506006" y="735468"/>
          <a:ext cx="446679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066800">
            <a:lnSpc>
              <a:spcPct val="90000"/>
            </a:lnSpc>
            <a:spcBef>
              <a:spcPct val="0"/>
            </a:spcBef>
            <a:spcAft>
              <a:spcPct val="35000"/>
            </a:spcAft>
            <a:buNone/>
          </a:pPr>
          <a:r>
            <a:rPr lang="en-US" sz="2400" kern="1200" dirty="0"/>
            <a:t>Registrants responsible for continued compliance</a:t>
          </a:r>
        </a:p>
      </dsp:txBody>
      <dsp:txXfrm>
        <a:off x="6506006" y="735468"/>
        <a:ext cx="4466793" cy="1357788"/>
      </dsp:txXfrm>
    </dsp:sp>
    <dsp:sp modelId="{034C28DC-D9C4-45CE-8235-FF558BBF32BA}">
      <dsp:nvSpPr>
        <dsp:cNvPr id="0" name=""/>
        <dsp:cNvSpPr/>
      </dsp:nvSpPr>
      <dsp:spPr>
        <a:xfrm>
          <a:off x="0" y="2432705"/>
          <a:ext cx="109728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007C5-0FFF-4449-A18E-CDD84C1B2B04}">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6876A-AFCD-4641-98A6-B37D258310D5}">
      <dsp:nvSpPr>
        <dsp:cNvPr id="0" name=""/>
        <dsp:cNvSpPr/>
      </dsp:nvSpPr>
      <dsp:spPr>
        <a:xfrm>
          <a:off x="1568246" y="2432705"/>
          <a:ext cx="493776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b="0" kern="1200" dirty="0"/>
            <a:t>New operators should apply </a:t>
          </a:r>
          <a:br>
            <a:rPr lang="en-US" sz="2500" b="0" kern="1200" dirty="0"/>
          </a:br>
          <a:r>
            <a:rPr lang="en-US" sz="2500" b="0" kern="1200" dirty="0"/>
            <a:t>for permit coverage</a:t>
          </a:r>
        </a:p>
      </dsp:txBody>
      <dsp:txXfrm>
        <a:off x="1568246" y="2432705"/>
        <a:ext cx="4937760" cy="1357788"/>
      </dsp:txXfrm>
    </dsp:sp>
    <dsp:sp modelId="{848C82BF-06E5-4FAD-894B-AEB7F1512586}">
      <dsp:nvSpPr>
        <dsp:cNvPr id="0" name=""/>
        <dsp:cNvSpPr/>
      </dsp:nvSpPr>
      <dsp:spPr>
        <a:xfrm>
          <a:off x="6506006" y="2432705"/>
          <a:ext cx="446679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066800">
            <a:lnSpc>
              <a:spcPct val="90000"/>
            </a:lnSpc>
            <a:spcBef>
              <a:spcPct val="0"/>
            </a:spcBef>
            <a:spcAft>
              <a:spcPct val="35000"/>
            </a:spcAft>
            <a:buNone/>
          </a:pPr>
          <a:r>
            <a:rPr lang="en-US" sz="2400" kern="1200" dirty="0"/>
            <a:t>Follow permit conditions except reporting</a:t>
          </a:r>
        </a:p>
      </dsp:txBody>
      <dsp:txXfrm>
        <a:off x="6506006" y="2432705"/>
        <a:ext cx="4466793" cy="1357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495DC-5CA8-4045-95B5-80F0ED42E309}">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FD723-0974-478D-85F9-F5FEBBD6483A}">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F52464-1989-4831-9984-E3E0CB796037}">
      <dsp:nvSpPr>
        <dsp:cNvPr id="0" name=""/>
        <dsp:cNvSpPr/>
      </dsp:nvSpPr>
      <dsp:spPr>
        <a:xfrm>
          <a:off x="1493203" y="552"/>
          <a:ext cx="493776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b="0" kern="1200" dirty="0"/>
            <a:t>Responsible Official (RO)</a:t>
          </a:r>
        </a:p>
      </dsp:txBody>
      <dsp:txXfrm>
        <a:off x="1493203" y="552"/>
        <a:ext cx="4937760" cy="1292816"/>
      </dsp:txXfrm>
    </dsp:sp>
    <dsp:sp modelId="{EB642A93-EA94-4AAB-BB9E-E692D1AA4D12}">
      <dsp:nvSpPr>
        <dsp:cNvPr id="0" name=""/>
        <dsp:cNvSpPr/>
      </dsp:nvSpPr>
      <dsp:spPr>
        <a:xfrm>
          <a:off x="6430963" y="552"/>
          <a:ext cx="454183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100000"/>
            </a:lnSpc>
            <a:spcBef>
              <a:spcPct val="0"/>
            </a:spcBef>
            <a:spcAft>
              <a:spcPct val="35000"/>
            </a:spcAft>
            <a:buNone/>
          </a:pPr>
          <a:r>
            <a:rPr lang="en-US" sz="2400" kern="1200" dirty="0"/>
            <a:t>Legally accountable for submittals </a:t>
          </a:r>
        </a:p>
      </dsp:txBody>
      <dsp:txXfrm>
        <a:off x="6430963" y="552"/>
        <a:ext cx="4541836" cy="1292816"/>
      </dsp:txXfrm>
    </dsp:sp>
    <dsp:sp modelId="{AFF61806-4188-4730-8299-D1FACE0416EE}">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76EFE-9929-4D1D-9C90-A0DAB8860070}">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DFA0A9-47C3-4C60-87C0-6548C3775A30}">
      <dsp:nvSpPr>
        <dsp:cNvPr id="0" name=""/>
        <dsp:cNvSpPr/>
      </dsp:nvSpPr>
      <dsp:spPr>
        <a:xfrm>
          <a:off x="1493203" y="1616573"/>
          <a:ext cx="493776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b="0" kern="1200" dirty="0"/>
            <a:t>Consultant</a:t>
          </a:r>
        </a:p>
      </dsp:txBody>
      <dsp:txXfrm>
        <a:off x="1493203" y="1616573"/>
        <a:ext cx="4937760" cy="1292816"/>
      </dsp:txXfrm>
    </dsp:sp>
    <dsp:sp modelId="{1698ABAC-0802-4729-AEF5-895B6FE9A6FF}">
      <dsp:nvSpPr>
        <dsp:cNvPr id="0" name=""/>
        <dsp:cNvSpPr/>
      </dsp:nvSpPr>
      <dsp:spPr>
        <a:xfrm>
          <a:off x="6430963" y="1616573"/>
          <a:ext cx="454183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100000"/>
            </a:lnSpc>
            <a:spcBef>
              <a:spcPct val="0"/>
            </a:spcBef>
            <a:spcAft>
              <a:spcPct val="35000"/>
            </a:spcAft>
            <a:buNone/>
          </a:pPr>
          <a:r>
            <a:rPr lang="en-US" sz="2400" kern="1200" dirty="0"/>
            <a:t>Can prepare submittals for ROs</a:t>
          </a:r>
        </a:p>
      </dsp:txBody>
      <dsp:txXfrm>
        <a:off x="6430963" y="1616573"/>
        <a:ext cx="4541836" cy="1292816"/>
      </dsp:txXfrm>
    </dsp:sp>
    <dsp:sp modelId="{852DA174-9883-4054-809C-BA2EC988DD75}">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2A079-8D7C-45AC-8EA9-F6277811A5FE}">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B64F47-5FCB-4037-9B17-6E674784EA77}">
      <dsp:nvSpPr>
        <dsp:cNvPr id="0" name=""/>
        <dsp:cNvSpPr/>
      </dsp:nvSpPr>
      <dsp:spPr>
        <a:xfrm>
          <a:off x="1493203" y="3232593"/>
          <a:ext cx="493776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b="0" kern="1200" dirty="0"/>
            <a:t>General Public</a:t>
          </a:r>
        </a:p>
      </dsp:txBody>
      <dsp:txXfrm>
        <a:off x="1493203" y="3232593"/>
        <a:ext cx="4937760" cy="1292816"/>
      </dsp:txXfrm>
    </dsp:sp>
    <dsp:sp modelId="{3E6C65EC-F44E-49D7-BB69-DB7F1EA8B5EE}">
      <dsp:nvSpPr>
        <dsp:cNvPr id="0" name=""/>
        <dsp:cNvSpPr/>
      </dsp:nvSpPr>
      <dsp:spPr>
        <a:xfrm>
          <a:off x="6430963" y="3232593"/>
          <a:ext cx="454183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100000"/>
            </a:lnSpc>
            <a:spcBef>
              <a:spcPct val="0"/>
            </a:spcBef>
            <a:spcAft>
              <a:spcPct val="35000"/>
            </a:spcAft>
            <a:buNone/>
          </a:pPr>
          <a:r>
            <a:rPr lang="en-US" sz="2400" kern="1200" dirty="0"/>
            <a:t>Respond to public notices,</a:t>
          </a:r>
          <a:br>
            <a:rPr lang="en-US" sz="2400" kern="1200" dirty="0"/>
          </a:br>
          <a:r>
            <a:rPr lang="en-US" sz="2400" kern="1200" dirty="0"/>
            <a:t>pay invoices</a:t>
          </a:r>
        </a:p>
      </dsp:txBody>
      <dsp:txXfrm>
        <a:off x="6430963" y="3232593"/>
        <a:ext cx="4541836" cy="129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1A081-DA0F-4F72-B742-50BCC33C787E}">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D2872-3E0D-462A-AA0E-E363C634C05F}">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3D2DA0-8B31-4BB8-B8C0-A6FD92EAB86F}">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dirty="0"/>
            <a:t>These accounts have different data access privilege</a:t>
          </a:r>
        </a:p>
      </dsp:txBody>
      <dsp:txXfrm>
        <a:off x="1493203" y="552"/>
        <a:ext cx="9479596" cy="1292816"/>
      </dsp:txXfrm>
    </dsp:sp>
    <dsp:sp modelId="{5B205950-5C10-40EC-93F1-C75FE88679B0}">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88849-8E13-4283-9D17-5E503261A94D}">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37FC0-72D4-4D99-A014-3F33BC964228}">
      <dsp:nvSpPr>
        <dsp:cNvPr id="0" name=""/>
        <dsp:cNvSpPr/>
      </dsp:nvSpPr>
      <dsp:spPr>
        <a:xfrm>
          <a:off x="1493203" y="161657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dirty="0"/>
            <a:t>No confidential business information or personal data  </a:t>
          </a:r>
        </a:p>
      </dsp:txBody>
      <dsp:txXfrm>
        <a:off x="1493203" y="1616573"/>
        <a:ext cx="9479596" cy="1292816"/>
      </dsp:txXfrm>
    </dsp:sp>
    <dsp:sp modelId="{7786647A-533D-4128-B352-D3C04D9DADE8}">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23AEB-7499-4297-94BA-9B7658CAEF1D}">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29C7AC-A31F-4A49-862B-4ED100AC4EC8}">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dirty="0"/>
            <a:t>Does not replace Public Records Request system</a:t>
          </a:r>
        </a:p>
      </dsp:txBody>
      <dsp:txXfrm>
        <a:off x="1493203" y="3232593"/>
        <a:ext cx="9479596" cy="1292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312912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425187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US" dirty="0" err="1"/>
              <a:t>Dgneckow</a:t>
            </a:r>
            <a:r>
              <a:rPr lang="en-US" dirty="0"/>
              <a:t> – McKenzie River Valley</a:t>
            </a:r>
          </a:p>
        </p:txBody>
      </p:sp>
      <p:sp>
        <p:nvSpPr>
          <p:cNvPr id="4" name="Slide Number Placeholder 3"/>
          <p:cNvSpPr>
            <a:spLocks noGrp="1"/>
          </p:cNvSpPr>
          <p:nvPr>
            <p:ph type="sldNum" sz="quarter" idx="5"/>
          </p:nvPr>
        </p:nvSpPr>
        <p:spPr/>
        <p:txBody>
          <a:bodyPr/>
          <a:lstStyle/>
          <a:p>
            <a:fld id="{783981EC-B6E6-4B85-93C1-B50A6F43896D}" type="slidenum">
              <a:rPr lang="en-US" smtClean="0"/>
              <a:t>19</a:t>
            </a:fld>
            <a:endParaRPr lang="en-US"/>
          </a:p>
        </p:txBody>
      </p:sp>
    </p:spTree>
    <p:extLst>
      <p:ext uri="{BB962C8B-B14F-4D97-AF65-F5344CB8AC3E}">
        <p14:creationId xmlns:p14="http://schemas.microsoft.com/office/powerpoint/2010/main" val="235176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115171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DEQ administered sites should apply via YDO, DOGAMI sites via paper application process</a:t>
            </a:r>
          </a:p>
        </p:txBody>
      </p:sp>
      <p:sp>
        <p:nvSpPr>
          <p:cNvPr id="4" name="Slide Number Placeholder 3"/>
          <p:cNvSpPr>
            <a:spLocks noGrp="1"/>
          </p:cNvSpPr>
          <p:nvPr>
            <p:ph type="sldNum" sz="quarter" idx="5"/>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203777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DEQ staff assigned to begin renewal process</a:t>
            </a:r>
          </a:p>
          <a:p>
            <a:pPr lvl="1"/>
            <a:r>
              <a:rPr lang="en-US" dirty="0"/>
              <a:t>DEQ internal draft</a:t>
            </a:r>
          </a:p>
          <a:p>
            <a:pPr lvl="1"/>
            <a:r>
              <a:rPr lang="en-US" dirty="0"/>
              <a:t>Agent input (DOGAMI, City Portland BES) </a:t>
            </a:r>
          </a:p>
          <a:p>
            <a:pPr lvl="1"/>
            <a:r>
              <a:rPr lang="en-US" dirty="0"/>
              <a:t>Industry Engagement, informational sessions</a:t>
            </a:r>
          </a:p>
          <a:p>
            <a:pPr lvl="1"/>
            <a:r>
              <a:rPr lang="en-US" dirty="0"/>
              <a:t>Public comment</a:t>
            </a:r>
          </a:p>
          <a:p>
            <a:endParaRPr lang="en-US" dirty="0"/>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Some renewal considerations</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Newly issued TMDL that identify DOGAMI as DMAs and the 1200-A implementation responsibilities </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800" dirty="0">
                <a:effectLst/>
                <a:latin typeface="Times New Roman" panose="02020603050405020304" pitchFamily="18" charset="0"/>
                <a:ea typeface="Calibri" panose="020F0502020204030204" pitchFamily="34" charset="0"/>
              </a:rPr>
              <a:t>2019 Willamette Basin Mercury TMDL</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800" dirty="0">
                <a:effectLst/>
                <a:latin typeface="Times New Roman" panose="02020603050405020304" pitchFamily="18" charset="0"/>
                <a:ea typeface="Calibri" panose="020F0502020204030204" pitchFamily="34" charset="0"/>
              </a:rPr>
              <a:t>2019 Upper Klamath and Lost River Temp. TMDL</a:t>
            </a:r>
            <a:endParaRPr lang="en-US" sz="1800" dirty="0">
              <a:effectLst/>
              <a:latin typeface="Calibri" panose="020F0502020204030204" pitchFamily="34" charset="0"/>
              <a:ea typeface="Calibri" panose="020F0502020204030204" pitchFamily="34" charset="0"/>
            </a:endParaRPr>
          </a:p>
          <a:p>
            <a:pPr marL="457200" marR="0" lvl="1" indent="0">
              <a:spcBef>
                <a:spcPts val="0"/>
              </a:spcBef>
              <a:spcAft>
                <a:spcPts val="0"/>
              </a:spcAft>
              <a:buFont typeface="Courier New" panose="02070309020205020404" pitchFamily="49" charset="0"/>
              <a:buNone/>
            </a:pPr>
            <a:r>
              <a:rPr lang="en-US" sz="1800" dirty="0">
                <a:effectLst/>
                <a:latin typeface="Times New Roman" panose="02020603050405020304" pitchFamily="18" charset="0"/>
                <a:ea typeface="Times New Roman" panose="02020603050405020304" pitchFamily="18" charset="0"/>
              </a:rPr>
              <a:t>	New Integrated Report draft planned for public comment early 2024</a:t>
            </a:r>
            <a:endParaRPr lang="en-US" sz="1800" dirty="0">
              <a:effectLst/>
              <a:latin typeface="Calibri" panose="020F0502020204030204" pitchFamily="34" charset="0"/>
              <a:ea typeface="Calibri" panose="020F0502020204030204" pitchFamily="34" charset="0"/>
            </a:endParaRPr>
          </a:p>
          <a:p>
            <a:pPr marL="457200" marR="0" lvl="1" indent="0">
              <a:spcBef>
                <a:spcPts val="0"/>
              </a:spcBef>
              <a:spcAft>
                <a:spcPts val="0"/>
              </a:spcAft>
              <a:buFont typeface="Courier New" panose="02070309020205020404" pitchFamily="49" charset="0"/>
              <a:buNone/>
            </a:pPr>
            <a:r>
              <a:rPr lang="en-US" sz="1800" dirty="0">
                <a:effectLst/>
                <a:latin typeface="Times New Roman" panose="02020603050405020304" pitchFamily="18" charset="0"/>
                <a:ea typeface="Times New Roman" panose="02020603050405020304" pitchFamily="18" charset="0"/>
              </a:rPr>
              <a:t>	New Fish and Aquatic Life rulemaking updating fish use maps and beneficial use tables</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800" dirty="0">
                <a:effectLst/>
                <a:latin typeface="Times New Roman" panose="02020603050405020304" pitchFamily="18" charset="0"/>
                <a:ea typeface="Calibri" panose="020F0502020204030204" pitchFamily="34" charset="0"/>
              </a:rPr>
              <a:t>	</a:t>
            </a:r>
            <a:r>
              <a:rPr lang="en-US" sz="1800" dirty="0">
                <a:solidFill>
                  <a:srgbClr val="FF0000"/>
                </a:solidFill>
                <a:effectLst/>
                <a:latin typeface="Times New Roman" panose="02020603050405020304" pitchFamily="18" charset="0"/>
                <a:ea typeface="PMingLiU" panose="02020500000000000000" pitchFamily="18" charset="-120"/>
                <a:cs typeface="PMingLiU" panose="02020500000000000000" pitchFamily="18" charset="-120"/>
              </a:rPr>
              <a:t>New federal industrial stormwater requirements for mining facilities since the current  permit was issued  </a:t>
            </a:r>
            <a:endParaRPr lang="en-US" sz="1800" dirty="0">
              <a:effectLst/>
              <a:latin typeface="PMingLiU" panose="02020500000000000000" pitchFamily="18" charset="-120"/>
              <a:ea typeface="PMingLiU" panose="02020500000000000000" pitchFamily="18" charset="-120"/>
              <a:cs typeface="PMingLiU" panose="02020500000000000000" pitchFamily="18" charset="-120"/>
            </a:endParaRPr>
          </a:p>
          <a:p>
            <a:pPr marL="457200" marR="0" lvl="1" indent="0">
              <a:spcBef>
                <a:spcPts val="0"/>
              </a:spcBef>
              <a:spcAft>
                <a:spcPts val="0"/>
              </a:spcAft>
              <a:buFont typeface="Courier New" panose="02070309020205020404" pitchFamily="49" charset="0"/>
              <a:buNone/>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3483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51657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379470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56429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Official (RO) – Users with RO accounts must complete an identity verification process. Once verified, RO account users can link to facilities if applicable. They can select types of submittals and link to consultants who help to prepare submittals. ROs can prepare, certify and submit documents to DEQ; amend, renew or withdraw submittals; and view submittal history. </a:t>
            </a:r>
          </a:p>
          <a:p>
            <a:endParaRPr lang="en-US" dirty="0"/>
          </a:p>
          <a:p>
            <a:r>
              <a:rPr lang="en-US" dirty="0"/>
              <a:t>Consultant – Users with Consultant accounts must be linked by ROs if they will be assisting with facilities and submittals. Once linked, Consultants can prepare documents on behalf of ROs and use the system for messages, data entry, queries and submittal tracking. Consultants cannot certify and submit documents to DEQ on behalf of ROs. </a:t>
            </a:r>
          </a:p>
          <a:p>
            <a:endParaRPr lang="en-US" dirty="0"/>
          </a:p>
          <a:p>
            <a:r>
              <a:rPr lang="en-US" dirty="0"/>
              <a:t>General Public – Users with General Public accounts can pay invoices and respond to public notices. General Public users cannot prepare or certify and submit submittals including documents or reporting obligations to DEQ.</a:t>
            </a:r>
          </a:p>
        </p:txBody>
      </p:sp>
      <p:sp>
        <p:nvSpPr>
          <p:cNvPr id="4" name="Slide Number Placeholder 3"/>
          <p:cNvSpPr>
            <a:spLocks noGrp="1"/>
          </p:cNvSpPr>
          <p:nvPr>
            <p:ph type="sldNum" sz="quarter" idx="5"/>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60837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73712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
        <p:nvSpPr>
          <p:cNvPr id="9" name="Rectangle 8"/>
          <p:cNvSpPr/>
          <p:nvPr userDrawn="1"/>
        </p:nvSpPr>
        <p:spPr>
          <a:xfrm>
            <a:off x="304800" y="6356350"/>
            <a:ext cx="111252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4712" y="6266334"/>
            <a:ext cx="303376" cy="45720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81E06B6-2200-48FD-9B32-BE0D5073011D}" type="datetimeFigureOut">
              <a:rPr lang="en-US" smtClean="0"/>
              <a:pPr/>
              <a:t>2/8/2024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2/8/2024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35267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2/8/2024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0439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2/8/2024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9512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2/8/2024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92727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2/8/2024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67205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84712" y="6266334"/>
            <a:ext cx="303376" cy="457200"/>
          </a:xfrm>
          <a:prstGeom prst="rect">
            <a:avLst/>
          </a:prstGeom>
        </p:spPr>
      </p:pic>
      <p:sp>
        <p:nvSpPr>
          <p:cNvPr id="8" name="Rectangle 7"/>
          <p:cNvSpPr/>
          <p:nvPr userDrawn="1"/>
        </p:nvSpPr>
        <p:spPr>
          <a:xfrm>
            <a:off x="228600" y="6356350"/>
            <a:ext cx="113538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 id="2147483762" r:id="rId5"/>
    <p:sldLayoutId id="2147483763" r:id="rId6"/>
    <p:sldLayoutId id="2147483766" r:id="rId7"/>
  </p:sldLayoutIdLst>
  <p:txStyles>
    <p:title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oregon.gov/deq/Permits/Pages/Your-DEQ-Online.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daria.gneckow@deq.oregon.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hyperlink" Target="https://www.oregon.gov/deq/about-us/Pages/titleVIacces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krista.ratliff@deq.oregon.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mailto:david.feldman@deq.oregon.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743200"/>
            <a:ext cx="10896600" cy="3048000"/>
          </a:xfrm>
        </p:spPr>
        <p:txBody>
          <a:bodyPr>
            <a:normAutofit lnSpcReduction="10000"/>
          </a:bodyPr>
          <a:lstStyle/>
          <a:p>
            <a:pPr algn="l"/>
            <a:r>
              <a:rPr lang="en-US" sz="3600" dirty="0">
                <a:solidFill>
                  <a:schemeClr val="tx1"/>
                </a:solidFill>
              </a:rPr>
              <a:t>1200-A Permit Status and YDO for Registrants</a:t>
            </a:r>
          </a:p>
          <a:p>
            <a:pPr algn="l"/>
            <a:r>
              <a:rPr lang="en-US" sz="2600" dirty="0">
                <a:solidFill>
                  <a:srgbClr val="00907E"/>
                </a:solidFill>
              </a:rPr>
              <a:t>DEQ Update</a:t>
            </a:r>
            <a:endParaRPr lang="en-US" sz="2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a:solidFill>
                  <a:schemeClr val="tx1"/>
                </a:solidFill>
              </a:rPr>
              <a:t>Feb 1, </a:t>
            </a:r>
            <a:r>
              <a:rPr lang="en-US" sz="2800" dirty="0">
                <a:solidFill>
                  <a:schemeClr val="tx1"/>
                </a:solidFill>
              </a:rPr>
              <a:t>2024</a:t>
            </a:r>
          </a:p>
          <a:p>
            <a:pPr algn="l">
              <a:lnSpc>
                <a:spcPct val="110000"/>
              </a:lnSpc>
              <a:spcBef>
                <a:spcPts val="0"/>
              </a:spcBef>
            </a:pPr>
            <a:r>
              <a:rPr lang="en-US" sz="2800" dirty="0">
                <a:solidFill>
                  <a:schemeClr val="tx1"/>
                </a:solidFill>
              </a:rPr>
              <a:t>Chemeketa Center for Business and Industry, Salem</a:t>
            </a:r>
          </a:p>
        </p:txBody>
      </p:sp>
      <p:sp>
        <p:nvSpPr>
          <p:cNvPr id="4" name="Rectangle 3"/>
          <p:cNvSpPr/>
          <p:nvPr/>
        </p:nvSpPr>
        <p:spPr>
          <a:xfrm>
            <a:off x="304800" y="6400800"/>
            <a:ext cx="10439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Daria Gneckow   |   Oregon Department of Environmental Quality</a:t>
            </a:r>
            <a:endParaRPr lang="en-US" sz="1200" dirty="0">
              <a:latin typeface="Arial" pitchFamily="34" charset="0"/>
              <a:cs typeface="Arial" pitchFamily="34" charset="0"/>
            </a:endParaRPr>
          </a:p>
        </p:txBody>
      </p:sp>
      <p:pic>
        <p:nvPicPr>
          <p:cNvPr id="5" name="Picture 4" descr="Leaves floating on water">
            <a:extLst>
              <a:ext uri="{FF2B5EF4-FFF2-40B4-BE49-F238E27FC236}">
                <a16:creationId xmlns:a16="http://schemas.microsoft.com/office/drawing/2014/main" id="{620310EF-7FF3-E836-6694-107BBA9D7DC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1112" b="82223"/>
          <a:stretch/>
        </p:blipFill>
        <p:spPr>
          <a:xfrm>
            <a:off x="-11723" y="329629"/>
            <a:ext cx="12301538" cy="14743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BAF2-9DCF-8E87-7198-4E1383954E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D97455-6938-D613-EC23-E04E603C9D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4E2373-2880-C793-B833-181E2D681928}"/>
              </a:ext>
            </a:extLst>
          </p:cNvPr>
          <p:cNvPicPr>
            <a:picLocks noChangeAspect="1"/>
          </p:cNvPicPr>
          <p:nvPr/>
        </p:nvPicPr>
        <p:blipFill rotWithShape="1">
          <a:blip r:embed="rId2"/>
          <a:srcRect l="11224" t="-175" r="12161" b="6767"/>
          <a:stretch/>
        </p:blipFill>
        <p:spPr>
          <a:xfrm>
            <a:off x="228600" y="-228600"/>
            <a:ext cx="11430000" cy="7270196"/>
          </a:xfrm>
          <a:prstGeom prst="rect">
            <a:avLst/>
          </a:prstGeom>
        </p:spPr>
      </p:pic>
    </p:spTree>
    <p:extLst>
      <p:ext uri="{BB962C8B-B14F-4D97-AF65-F5344CB8AC3E}">
        <p14:creationId xmlns:p14="http://schemas.microsoft.com/office/powerpoint/2010/main" val="301298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0888EED-775E-5DC1-FDF8-4DB6D186F53D}"/>
              </a:ext>
            </a:extLst>
          </p:cNvPr>
          <p:cNvSpPr>
            <a:spLocks noGrp="1"/>
          </p:cNvSpPr>
          <p:nvPr>
            <p:ph type="title"/>
          </p:nvPr>
        </p:nvSpPr>
        <p:spPr>
          <a:xfrm>
            <a:off x="609600" y="274638"/>
            <a:ext cx="10972800" cy="1143000"/>
          </a:xfrm>
        </p:spPr>
        <p:txBody>
          <a:bodyPr/>
          <a:lstStyle/>
          <a:p>
            <a:r>
              <a:rPr lang="en-US" dirty="0"/>
              <a:t>YDO – Live Programs</a:t>
            </a:r>
          </a:p>
        </p:txBody>
      </p:sp>
      <p:sp>
        <p:nvSpPr>
          <p:cNvPr id="11" name="Content Placeholder 2">
            <a:extLst>
              <a:ext uri="{FF2B5EF4-FFF2-40B4-BE49-F238E27FC236}">
                <a16:creationId xmlns:a16="http://schemas.microsoft.com/office/drawing/2014/main" id="{46A67788-3142-8002-C4E6-C4EA7049153B}"/>
              </a:ext>
            </a:extLst>
          </p:cNvPr>
          <p:cNvSpPr>
            <a:spLocks noGrp="1"/>
          </p:cNvSpPr>
          <p:nvPr>
            <p:ph sz="half" idx="1"/>
          </p:nvPr>
        </p:nvSpPr>
        <p:spPr>
          <a:xfrm>
            <a:off x="609600" y="1600201"/>
            <a:ext cx="10744200" cy="4724399"/>
          </a:xfrm>
        </p:spPr>
        <p:txBody>
          <a:bodyPr>
            <a:normAutofit fontScale="70000" lnSpcReduction="20000"/>
          </a:bodyPr>
          <a:lstStyle/>
          <a:p>
            <a:pPr marL="0" indent="0">
              <a:buNone/>
            </a:pPr>
            <a:r>
              <a:rPr lang="en-US" dirty="0"/>
              <a:t>Air Quality</a:t>
            </a:r>
          </a:p>
          <a:p>
            <a:pPr lvl="1"/>
            <a:r>
              <a:rPr lang="en-US" dirty="0"/>
              <a:t>Asbestos Program (as of Aug 12, 2021)</a:t>
            </a:r>
          </a:p>
          <a:p>
            <a:pPr lvl="1"/>
            <a:r>
              <a:rPr lang="en-US" dirty="0"/>
              <a:t>Gasoline Transporter Program (as of May 4, 2021) </a:t>
            </a:r>
          </a:p>
          <a:p>
            <a:pPr marL="0" indent="0">
              <a:buNone/>
            </a:pPr>
            <a:r>
              <a:rPr lang="en-US" dirty="0"/>
              <a:t>Land Quality</a:t>
            </a:r>
          </a:p>
          <a:p>
            <a:pPr lvl="1"/>
            <a:r>
              <a:rPr lang="en-US" dirty="0"/>
              <a:t>Hazardous Waste (as of Oct 7, 2021)</a:t>
            </a:r>
          </a:p>
          <a:p>
            <a:pPr marL="0" indent="0">
              <a:buNone/>
            </a:pPr>
            <a:r>
              <a:rPr lang="en-US" dirty="0"/>
              <a:t>Water Quality</a:t>
            </a:r>
          </a:p>
          <a:p>
            <a:pPr lvl="1"/>
            <a:r>
              <a:rPr lang="en-US" dirty="0"/>
              <a:t>401 Certification (as of Oct 1, 2021)</a:t>
            </a:r>
          </a:p>
          <a:p>
            <a:pPr lvl="1"/>
            <a:r>
              <a:rPr lang="en-US" dirty="0"/>
              <a:t>Industrial and Construction Stormwater (as of Oct 1, 2021) </a:t>
            </a:r>
          </a:p>
          <a:p>
            <a:pPr lvl="1"/>
            <a:r>
              <a:rPr lang="en-US" dirty="0"/>
              <a:t>Sewage Disposal Service Business License (as of Dec 7, 2022)</a:t>
            </a:r>
          </a:p>
          <a:p>
            <a:pPr lvl="1"/>
            <a:r>
              <a:rPr lang="en-US" dirty="0"/>
              <a:t>Underground Injection Control (as of Oct 1, 2021)</a:t>
            </a:r>
          </a:p>
          <a:p>
            <a:pPr lvl="1"/>
            <a:r>
              <a:rPr lang="en-US" dirty="0"/>
              <a:t>Wastewater Operator Certification (as of Mar 14, 2023)</a:t>
            </a:r>
          </a:p>
          <a:p>
            <a:pPr marL="0" indent="0">
              <a:buNone/>
            </a:pPr>
            <a:r>
              <a:rPr lang="en-US" dirty="0"/>
              <a:t>Climate Protection Program</a:t>
            </a:r>
          </a:p>
          <a:p>
            <a:pPr lvl="1"/>
            <a:r>
              <a:rPr lang="en-US" dirty="0"/>
              <a:t>Climate Protection Program (as of Sept 1, 2023)</a:t>
            </a:r>
          </a:p>
          <a:p>
            <a:pPr lvl="1"/>
            <a:r>
              <a:rPr lang="en-US" dirty="0"/>
              <a:t>Greenhouse Gas Reporting and Third-party Verification (as of Nov 29, 2023)</a:t>
            </a:r>
          </a:p>
          <a:p>
            <a:pPr marL="0" indent="0">
              <a:buNone/>
            </a:pPr>
            <a:r>
              <a:rPr lang="en-US" dirty="0"/>
              <a:t>Agency-wide Services</a:t>
            </a:r>
          </a:p>
          <a:p>
            <a:pPr lvl="1"/>
            <a:r>
              <a:rPr lang="en-US" dirty="0"/>
              <a:t>Pollution Complaints Program (as of Sept 27, 2023)</a:t>
            </a:r>
          </a:p>
          <a:p>
            <a:pPr lvl="1"/>
            <a:r>
              <a:rPr lang="en-US" dirty="0"/>
              <a:t>Payments, enforcement, public notices, etc. </a:t>
            </a:r>
          </a:p>
        </p:txBody>
      </p:sp>
      <p:pic>
        <p:nvPicPr>
          <p:cNvPr id="4" name="Content Placeholder 3">
            <a:extLst>
              <a:ext uri="{FF2B5EF4-FFF2-40B4-BE49-F238E27FC236}">
                <a16:creationId xmlns:a16="http://schemas.microsoft.com/office/drawing/2014/main" id="{C7309040-AC3F-25A6-ADF0-914F4EC116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96400" y="270710"/>
            <a:ext cx="2057400" cy="1000213"/>
          </a:xfrm>
          <a:prstGeom prst="rect">
            <a:avLst/>
          </a:prstGeom>
          <a:noFill/>
        </p:spPr>
      </p:pic>
      <p:sp>
        <p:nvSpPr>
          <p:cNvPr id="2" name="Arrow: Right 1">
            <a:extLst>
              <a:ext uri="{FF2B5EF4-FFF2-40B4-BE49-F238E27FC236}">
                <a16:creationId xmlns:a16="http://schemas.microsoft.com/office/drawing/2014/main" id="{0C7534AC-FD6F-D196-C111-D60219580110}"/>
              </a:ext>
            </a:extLst>
          </p:cNvPr>
          <p:cNvSpPr/>
          <p:nvPr/>
        </p:nvSpPr>
        <p:spPr>
          <a:xfrm flipH="1">
            <a:off x="7162800" y="3505200"/>
            <a:ext cx="9906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6AFCA71-0142-CC96-EE10-E688406C677F}"/>
              </a:ext>
            </a:extLst>
          </p:cNvPr>
          <p:cNvSpPr txBox="1"/>
          <p:nvPr/>
        </p:nvSpPr>
        <p:spPr>
          <a:xfrm>
            <a:off x="8153400" y="3395990"/>
            <a:ext cx="3810000" cy="523220"/>
          </a:xfrm>
          <a:prstGeom prst="rect">
            <a:avLst/>
          </a:prstGeom>
          <a:solidFill>
            <a:schemeClr val="accent2">
              <a:lumMod val="20000"/>
              <a:lumOff val="80000"/>
            </a:schemeClr>
          </a:solidFill>
        </p:spPr>
        <p:txBody>
          <a:bodyPr wrap="square" rtlCol="0">
            <a:spAutoFit/>
          </a:bodyPr>
          <a:lstStyle/>
          <a:p>
            <a:r>
              <a:rPr lang="en-US" sz="2800" i="1" dirty="0"/>
              <a:t>DEQ’s 1200-A sites</a:t>
            </a:r>
          </a:p>
        </p:txBody>
      </p:sp>
      <p:sp>
        <p:nvSpPr>
          <p:cNvPr id="5" name="Arrow: Right 4">
            <a:extLst>
              <a:ext uri="{FF2B5EF4-FFF2-40B4-BE49-F238E27FC236}">
                <a16:creationId xmlns:a16="http://schemas.microsoft.com/office/drawing/2014/main" id="{161BF41F-9745-F936-15CB-043A191CE06C}"/>
              </a:ext>
            </a:extLst>
          </p:cNvPr>
          <p:cNvSpPr/>
          <p:nvPr/>
        </p:nvSpPr>
        <p:spPr>
          <a:xfrm flipH="1">
            <a:off x="6477000" y="5714999"/>
            <a:ext cx="9906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42BA6BBB-DA41-E8BB-B9BB-ADFDF2F7E4F3}"/>
              </a:ext>
            </a:extLst>
          </p:cNvPr>
          <p:cNvSpPr/>
          <p:nvPr/>
        </p:nvSpPr>
        <p:spPr>
          <a:xfrm flipH="1">
            <a:off x="6172200" y="6019800"/>
            <a:ext cx="9906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01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A900-E4E0-2F85-858F-8A362CE0247F}"/>
              </a:ext>
            </a:extLst>
          </p:cNvPr>
          <p:cNvSpPr>
            <a:spLocks noGrp="1"/>
          </p:cNvSpPr>
          <p:nvPr>
            <p:ph type="title"/>
          </p:nvPr>
        </p:nvSpPr>
        <p:spPr/>
        <p:txBody>
          <a:bodyPr/>
          <a:lstStyle/>
          <a:p>
            <a:r>
              <a:rPr lang="en-US" dirty="0"/>
              <a:t>Coming in 2024</a:t>
            </a:r>
          </a:p>
        </p:txBody>
      </p:sp>
      <p:sp>
        <p:nvSpPr>
          <p:cNvPr id="3" name="Content Placeholder 2">
            <a:extLst>
              <a:ext uri="{FF2B5EF4-FFF2-40B4-BE49-F238E27FC236}">
                <a16:creationId xmlns:a16="http://schemas.microsoft.com/office/drawing/2014/main" id="{A303A91C-BF23-D3F8-0FB6-4A37FB1308C5}"/>
              </a:ext>
            </a:extLst>
          </p:cNvPr>
          <p:cNvSpPr>
            <a:spLocks noGrp="1"/>
          </p:cNvSpPr>
          <p:nvPr>
            <p:ph idx="1"/>
          </p:nvPr>
        </p:nvSpPr>
        <p:spPr/>
        <p:txBody>
          <a:bodyPr>
            <a:normAutofit fontScale="77500" lnSpcReduction="20000"/>
          </a:bodyPr>
          <a:lstStyle/>
          <a:p>
            <a:pPr marL="0" indent="0">
              <a:buNone/>
            </a:pPr>
            <a:r>
              <a:rPr lang="en-US" dirty="0"/>
              <a:t>Land Quality</a:t>
            </a:r>
          </a:p>
          <a:p>
            <a:pPr lvl="1"/>
            <a:r>
              <a:rPr lang="en-US" dirty="0"/>
              <a:t>Cleanup, Leaking Underground Storage Tanks and Heating Oil Tanks </a:t>
            </a:r>
          </a:p>
          <a:p>
            <a:pPr lvl="1"/>
            <a:r>
              <a:rPr lang="en-US" dirty="0"/>
              <a:t>Solid Waste Permits</a:t>
            </a:r>
          </a:p>
          <a:p>
            <a:pPr lvl="1"/>
            <a:r>
              <a:rPr lang="en-US" dirty="0"/>
              <a:t>Underground Storage Tanks and Heating Oil Tanks Licensing</a:t>
            </a:r>
          </a:p>
          <a:p>
            <a:pPr marL="0" indent="0">
              <a:buNone/>
            </a:pPr>
            <a:r>
              <a:rPr lang="en-US" dirty="0"/>
              <a:t>Water Quality</a:t>
            </a:r>
          </a:p>
          <a:p>
            <a:pPr lvl="1"/>
            <a:r>
              <a:rPr lang="en-US" dirty="0"/>
              <a:t>NPDES and WPCF General Permits </a:t>
            </a:r>
          </a:p>
          <a:p>
            <a:pPr lvl="1"/>
            <a:r>
              <a:rPr lang="en-US" dirty="0"/>
              <a:t>NPDES and WPCF Individual Permits</a:t>
            </a:r>
          </a:p>
          <a:p>
            <a:pPr lvl="1"/>
            <a:r>
              <a:rPr lang="en-US" dirty="0"/>
              <a:t>WPCF Onsite Permits</a:t>
            </a:r>
          </a:p>
          <a:p>
            <a:pPr marL="0" indent="0">
              <a:buNone/>
            </a:pPr>
            <a:r>
              <a:rPr lang="en-US" dirty="0"/>
              <a:t>Air Quality</a:t>
            </a:r>
          </a:p>
          <a:p>
            <a:pPr lvl="1"/>
            <a:r>
              <a:rPr lang="en-US" dirty="0"/>
              <a:t>Air Contaminant Discharge Permits</a:t>
            </a:r>
          </a:p>
          <a:p>
            <a:pPr lvl="1"/>
            <a:r>
              <a:rPr lang="en-US" dirty="0"/>
              <a:t>Area Source Registration</a:t>
            </a:r>
          </a:p>
          <a:p>
            <a:pPr lvl="1"/>
            <a:r>
              <a:rPr lang="en-US" dirty="0"/>
              <a:t>Emissions Inventory Reporting</a:t>
            </a:r>
          </a:p>
          <a:p>
            <a:pPr lvl="1"/>
            <a:r>
              <a:rPr lang="en-US" dirty="0"/>
              <a:t>Title V Permits</a:t>
            </a:r>
          </a:p>
        </p:txBody>
      </p:sp>
      <p:sp>
        <p:nvSpPr>
          <p:cNvPr id="6" name="TextBox 5">
            <a:extLst>
              <a:ext uri="{FF2B5EF4-FFF2-40B4-BE49-F238E27FC236}">
                <a16:creationId xmlns:a16="http://schemas.microsoft.com/office/drawing/2014/main" id="{8DAB88F4-82D4-FDDA-259C-438D1A459EA7}"/>
              </a:ext>
            </a:extLst>
          </p:cNvPr>
          <p:cNvSpPr txBox="1"/>
          <p:nvPr/>
        </p:nvSpPr>
        <p:spPr>
          <a:xfrm>
            <a:off x="7069015" y="3247310"/>
            <a:ext cx="3810000" cy="523220"/>
          </a:xfrm>
          <a:prstGeom prst="rect">
            <a:avLst/>
          </a:prstGeom>
          <a:solidFill>
            <a:schemeClr val="accent2">
              <a:lumMod val="20000"/>
              <a:lumOff val="80000"/>
            </a:schemeClr>
          </a:solidFill>
        </p:spPr>
        <p:txBody>
          <a:bodyPr wrap="square" rtlCol="0">
            <a:spAutoFit/>
          </a:bodyPr>
          <a:lstStyle/>
          <a:p>
            <a:r>
              <a:rPr lang="en-US" sz="2800" i="1" dirty="0"/>
              <a:t>1000 WPCF – Aug 2024</a:t>
            </a:r>
          </a:p>
        </p:txBody>
      </p:sp>
      <p:sp>
        <p:nvSpPr>
          <p:cNvPr id="7" name="Arrow: Right 6">
            <a:extLst>
              <a:ext uri="{FF2B5EF4-FFF2-40B4-BE49-F238E27FC236}">
                <a16:creationId xmlns:a16="http://schemas.microsoft.com/office/drawing/2014/main" id="{6F8E6B42-FEE8-01E3-D3D5-1F23075216F4}"/>
              </a:ext>
            </a:extLst>
          </p:cNvPr>
          <p:cNvSpPr/>
          <p:nvPr/>
        </p:nvSpPr>
        <p:spPr>
          <a:xfrm flipH="1">
            <a:off x="6096000" y="3356520"/>
            <a:ext cx="9906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084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780C-034A-A482-37B2-97C4B4F38038}"/>
              </a:ext>
            </a:extLst>
          </p:cNvPr>
          <p:cNvSpPr>
            <a:spLocks noGrp="1"/>
          </p:cNvSpPr>
          <p:nvPr>
            <p:ph type="title"/>
          </p:nvPr>
        </p:nvSpPr>
        <p:spPr/>
        <p:txBody>
          <a:bodyPr/>
          <a:lstStyle/>
          <a:p>
            <a:r>
              <a:rPr lang="en-US" dirty="0"/>
              <a:t>Agent-administered Permits into YDO	</a:t>
            </a:r>
          </a:p>
        </p:txBody>
      </p:sp>
      <p:sp>
        <p:nvSpPr>
          <p:cNvPr id="3" name="Content Placeholder 2">
            <a:extLst>
              <a:ext uri="{FF2B5EF4-FFF2-40B4-BE49-F238E27FC236}">
                <a16:creationId xmlns:a16="http://schemas.microsoft.com/office/drawing/2014/main" id="{0325C298-93A3-5718-5BF6-B9FEC1F15D2B}"/>
              </a:ext>
            </a:extLst>
          </p:cNvPr>
          <p:cNvSpPr>
            <a:spLocks noGrp="1"/>
          </p:cNvSpPr>
          <p:nvPr>
            <p:ph idx="1"/>
          </p:nvPr>
        </p:nvSpPr>
        <p:spPr/>
        <p:txBody>
          <a:bodyPr/>
          <a:lstStyle/>
          <a:p>
            <a:r>
              <a:rPr lang="en-US" dirty="0"/>
              <a:t>Pending agent agreement renewals</a:t>
            </a:r>
          </a:p>
          <a:p>
            <a:r>
              <a:rPr lang="en-US" dirty="0"/>
              <a:t>Test environment</a:t>
            </a:r>
          </a:p>
          <a:p>
            <a:r>
              <a:rPr lang="en-US" dirty="0"/>
              <a:t>Agent staff training</a:t>
            </a:r>
          </a:p>
          <a:p>
            <a:r>
              <a:rPr lang="en-US" dirty="0"/>
              <a:t>Timeline TBD</a:t>
            </a:r>
          </a:p>
        </p:txBody>
      </p:sp>
    </p:spTree>
    <p:extLst>
      <p:ext uri="{BB962C8B-B14F-4D97-AF65-F5344CB8AC3E}">
        <p14:creationId xmlns:p14="http://schemas.microsoft.com/office/powerpoint/2010/main" val="189898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0A0C-849B-51DF-54AF-4BF8C158A813}"/>
              </a:ext>
            </a:extLst>
          </p:cNvPr>
          <p:cNvSpPr>
            <a:spLocks noGrp="1"/>
          </p:cNvSpPr>
          <p:nvPr>
            <p:ph type="title"/>
          </p:nvPr>
        </p:nvSpPr>
        <p:spPr>
          <a:xfrm>
            <a:off x="609600" y="304800"/>
            <a:ext cx="10972800" cy="1112838"/>
          </a:xfrm>
        </p:spPr>
        <p:txBody>
          <a:bodyPr anchor="ctr">
            <a:normAutofit/>
          </a:bodyPr>
          <a:lstStyle/>
          <a:p>
            <a:r>
              <a:rPr lang="en-US" dirty="0"/>
              <a:t>Account types</a:t>
            </a:r>
          </a:p>
        </p:txBody>
      </p:sp>
      <p:graphicFrame>
        <p:nvGraphicFramePr>
          <p:cNvPr id="5" name="Content Placeholder 2">
            <a:extLst>
              <a:ext uri="{FF2B5EF4-FFF2-40B4-BE49-F238E27FC236}">
                <a16:creationId xmlns:a16="http://schemas.microsoft.com/office/drawing/2014/main" id="{F0FDD721-3692-CBFB-4F4E-AF3776DEDEE4}"/>
              </a:ext>
            </a:extLst>
          </p:cNvPr>
          <p:cNvGraphicFramePr>
            <a:graphicFrameLocks noGrp="1"/>
          </p:cNvGraphicFramePr>
          <p:nvPr>
            <p:ph idx="1"/>
            <p:extLst>
              <p:ext uri="{D42A27DB-BD31-4B8C-83A1-F6EECF244321}">
                <p14:modId xmlns:p14="http://schemas.microsoft.com/office/powerpoint/2010/main" val="212641813"/>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hevron arrows outline">
            <a:extLst>
              <a:ext uri="{FF2B5EF4-FFF2-40B4-BE49-F238E27FC236}">
                <a16:creationId xmlns:a16="http://schemas.microsoft.com/office/drawing/2014/main" id="{BD0C60F5-0623-7740-9B05-6491C76ED0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1828800"/>
            <a:ext cx="914400" cy="914400"/>
          </a:xfrm>
          <a:prstGeom prst="rect">
            <a:avLst/>
          </a:prstGeom>
        </p:spPr>
      </p:pic>
      <p:pic>
        <p:nvPicPr>
          <p:cNvPr id="9" name="Graphic 8" descr="Chevron arrows outline">
            <a:extLst>
              <a:ext uri="{FF2B5EF4-FFF2-40B4-BE49-F238E27FC236}">
                <a16:creationId xmlns:a16="http://schemas.microsoft.com/office/drawing/2014/main" id="{DD4BB685-01E5-6464-9C65-86B3D8B19D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3405982"/>
            <a:ext cx="914400" cy="914400"/>
          </a:xfrm>
          <a:prstGeom prst="rect">
            <a:avLst/>
          </a:prstGeom>
        </p:spPr>
      </p:pic>
      <p:pic>
        <p:nvPicPr>
          <p:cNvPr id="10" name="Graphic 9" descr="Chevron arrows outline">
            <a:extLst>
              <a:ext uri="{FF2B5EF4-FFF2-40B4-BE49-F238E27FC236}">
                <a16:creationId xmlns:a16="http://schemas.microsoft.com/office/drawing/2014/main" id="{67E449C8-5ED9-62F0-396F-A2E8509624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5053503"/>
            <a:ext cx="914400" cy="914400"/>
          </a:xfrm>
          <a:prstGeom prst="rect">
            <a:avLst/>
          </a:prstGeom>
        </p:spPr>
      </p:pic>
    </p:spTree>
    <p:extLst>
      <p:ext uri="{BB962C8B-B14F-4D97-AF65-F5344CB8AC3E}">
        <p14:creationId xmlns:p14="http://schemas.microsoft.com/office/powerpoint/2010/main" val="22268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F7C6-F899-3BBE-98EA-31DC21C6F3B8}"/>
              </a:ext>
            </a:extLst>
          </p:cNvPr>
          <p:cNvSpPr>
            <a:spLocks noGrp="1"/>
          </p:cNvSpPr>
          <p:nvPr>
            <p:ph type="title"/>
          </p:nvPr>
        </p:nvSpPr>
        <p:spPr>
          <a:xfrm>
            <a:off x="609600" y="304800"/>
            <a:ext cx="10972800" cy="1112838"/>
          </a:xfrm>
        </p:spPr>
        <p:txBody>
          <a:bodyPr anchor="ctr">
            <a:normAutofit/>
          </a:bodyPr>
          <a:lstStyle/>
          <a:p>
            <a:r>
              <a:rPr lang="en-US" dirty="0"/>
              <a:t>Data Access</a:t>
            </a:r>
          </a:p>
        </p:txBody>
      </p:sp>
      <p:graphicFrame>
        <p:nvGraphicFramePr>
          <p:cNvPr id="5" name="Content Placeholder 2">
            <a:extLst>
              <a:ext uri="{FF2B5EF4-FFF2-40B4-BE49-F238E27FC236}">
                <a16:creationId xmlns:a16="http://schemas.microsoft.com/office/drawing/2014/main" id="{FA192A39-2F56-E65B-74E2-3233D696473B}"/>
              </a:ext>
            </a:extLst>
          </p:cNvPr>
          <p:cNvGraphicFramePr>
            <a:graphicFrameLocks noGrp="1"/>
          </p:cNvGraphicFramePr>
          <p:nvPr>
            <p:ph idx="1"/>
            <p:extLst>
              <p:ext uri="{D42A27DB-BD31-4B8C-83A1-F6EECF244321}">
                <p14:modId xmlns:p14="http://schemas.microsoft.com/office/powerpoint/2010/main" val="613432055"/>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58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448B-C1E0-33A3-B1D7-47ECCBB8A2D1}"/>
              </a:ext>
            </a:extLst>
          </p:cNvPr>
          <p:cNvSpPr>
            <a:spLocks noGrp="1"/>
          </p:cNvSpPr>
          <p:nvPr>
            <p:ph type="title"/>
          </p:nvPr>
        </p:nvSpPr>
        <p:spPr>
          <a:xfrm>
            <a:off x="609600" y="274638"/>
            <a:ext cx="10972800" cy="1143000"/>
          </a:xfrm>
        </p:spPr>
        <p:txBody>
          <a:bodyPr anchor="ctr">
            <a:normAutofit/>
          </a:bodyPr>
          <a:lstStyle/>
          <a:p>
            <a:r>
              <a:rPr lang="en-US" dirty="0"/>
              <a:t>Resources</a:t>
            </a:r>
          </a:p>
        </p:txBody>
      </p:sp>
      <p:pic>
        <p:nvPicPr>
          <p:cNvPr id="4" name="Picture 3">
            <a:extLst>
              <a:ext uri="{FF2B5EF4-FFF2-40B4-BE49-F238E27FC236}">
                <a16:creationId xmlns:a16="http://schemas.microsoft.com/office/drawing/2014/main" id="{BA5CF84E-5E47-95F0-2BF1-CA8AC0E7F4E0}"/>
              </a:ext>
            </a:extLst>
          </p:cNvPr>
          <p:cNvPicPr>
            <a:picLocks noChangeAspect="1"/>
          </p:cNvPicPr>
          <p:nvPr/>
        </p:nvPicPr>
        <p:blipFill rotWithShape="1">
          <a:blip r:embed="rId3"/>
          <a:srcRect l="22785" r="23833" b="35147"/>
          <a:stretch/>
        </p:blipFill>
        <p:spPr>
          <a:xfrm>
            <a:off x="762000" y="1600200"/>
            <a:ext cx="6172200" cy="3917973"/>
          </a:xfrm>
          <a:prstGeom prst="rect">
            <a:avLst/>
          </a:prstGeom>
          <a:noFill/>
        </p:spPr>
      </p:pic>
      <p:sp>
        <p:nvSpPr>
          <p:cNvPr id="3" name="Content Placeholder 2">
            <a:extLst>
              <a:ext uri="{FF2B5EF4-FFF2-40B4-BE49-F238E27FC236}">
                <a16:creationId xmlns:a16="http://schemas.microsoft.com/office/drawing/2014/main" id="{4679CEFC-5927-97F9-7BC6-2E6343B1CD05}"/>
              </a:ext>
            </a:extLst>
          </p:cNvPr>
          <p:cNvSpPr>
            <a:spLocks noGrp="1"/>
          </p:cNvSpPr>
          <p:nvPr>
            <p:ph sz="half" idx="2"/>
          </p:nvPr>
        </p:nvSpPr>
        <p:spPr>
          <a:xfrm>
            <a:off x="6934200" y="1600200"/>
            <a:ext cx="5384800" cy="4525963"/>
          </a:xfrm>
        </p:spPr>
        <p:txBody>
          <a:bodyPr>
            <a:normAutofit/>
          </a:bodyPr>
          <a:lstStyle/>
          <a:p>
            <a:r>
              <a:rPr lang="en-US" dirty="0"/>
              <a:t>DEQ website</a:t>
            </a:r>
          </a:p>
          <a:p>
            <a:pPr lvl="1"/>
            <a:r>
              <a:rPr lang="en-US" sz="2800" dirty="0"/>
              <a:t>demonstrations</a:t>
            </a:r>
          </a:p>
          <a:p>
            <a:pPr lvl="1"/>
            <a:r>
              <a:rPr lang="en-US" sz="2800" dirty="0"/>
              <a:t>user guidance</a:t>
            </a:r>
          </a:p>
          <a:p>
            <a:pPr lvl="1"/>
            <a:r>
              <a:rPr lang="en-US" sz="2800" dirty="0"/>
              <a:t>webinar dates</a:t>
            </a:r>
          </a:p>
          <a:p>
            <a:pPr marL="342900" lvl="1" indent="-342900">
              <a:buFont typeface="Arial" pitchFamily="34" charset="0"/>
              <a:buChar char="•"/>
            </a:pPr>
            <a:r>
              <a:rPr lang="en-US" sz="2800" dirty="0"/>
              <a:t>Dedicated help desk </a:t>
            </a:r>
            <a:br>
              <a:rPr lang="en-US" sz="2800" dirty="0"/>
            </a:br>
            <a:r>
              <a:rPr lang="en-US" sz="2800" dirty="0"/>
              <a:t>with phone number </a:t>
            </a:r>
            <a:br>
              <a:rPr lang="en-US" sz="2800" dirty="0"/>
            </a:br>
            <a:r>
              <a:rPr lang="en-US" sz="2800" dirty="0"/>
              <a:t>and email</a:t>
            </a:r>
          </a:p>
          <a:p>
            <a:pPr lvl="1"/>
            <a:endParaRPr lang="en-US" sz="2800" dirty="0"/>
          </a:p>
          <a:p>
            <a:endParaRPr lang="en-US" dirty="0"/>
          </a:p>
        </p:txBody>
      </p:sp>
    </p:spTree>
    <p:extLst>
      <p:ext uri="{BB962C8B-B14F-4D97-AF65-F5344CB8AC3E}">
        <p14:creationId xmlns:p14="http://schemas.microsoft.com/office/powerpoint/2010/main" val="305086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7859-1B88-0D3C-4B32-DDCB155F8504}"/>
              </a:ext>
            </a:extLst>
          </p:cNvPr>
          <p:cNvSpPr>
            <a:spLocks noGrp="1"/>
          </p:cNvSpPr>
          <p:nvPr>
            <p:ph type="title"/>
          </p:nvPr>
        </p:nvSpPr>
        <p:spPr>
          <a:xfrm>
            <a:off x="609600" y="304800"/>
            <a:ext cx="10972800" cy="1112838"/>
          </a:xfrm>
        </p:spPr>
        <p:txBody>
          <a:bodyPr anchor="ctr">
            <a:normAutofit/>
          </a:bodyPr>
          <a:lstStyle/>
          <a:p>
            <a:pPr>
              <a:lnSpc>
                <a:spcPct val="90000"/>
              </a:lnSpc>
            </a:pPr>
            <a:r>
              <a:rPr lang="en-US" sz="3700">
                <a:hlinkClick r:id="rId2"/>
              </a:rPr>
              <a:t>www.oregon.gov/deq/Permits/Pages/Your-DEQ-Online.aspx</a:t>
            </a:r>
            <a:r>
              <a:rPr lang="en-US" sz="3700"/>
              <a:t> </a:t>
            </a:r>
          </a:p>
        </p:txBody>
      </p:sp>
      <p:pic>
        <p:nvPicPr>
          <p:cNvPr id="6" name="Content Placeholder 5">
            <a:extLst>
              <a:ext uri="{FF2B5EF4-FFF2-40B4-BE49-F238E27FC236}">
                <a16:creationId xmlns:a16="http://schemas.microsoft.com/office/drawing/2014/main" id="{D7D966B0-C9E5-38E7-656A-5F91990D7500}"/>
              </a:ext>
            </a:extLst>
          </p:cNvPr>
          <p:cNvPicPr>
            <a:picLocks noGrp="1" noChangeAspect="1"/>
          </p:cNvPicPr>
          <p:nvPr>
            <p:ph idx="1"/>
          </p:nvPr>
        </p:nvPicPr>
        <p:blipFill>
          <a:blip r:embed="rId3"/>
          <a:stretch>
            <a:fillRect/>
          </a:stretch>
        </p:blipFill>
        <p:spPr>
          <a:xfrm>
            <a:off x="3361279" y="1600201"/>
            <a:ext cx="5469442" cy="4525963"/>
          </a:xfrm>
          <a:noFill/>
        </p:spPr>
      </p:pic>
    </p:spTree>
    <p:extLst>
      <p:ext uri="{BB962C8B-B14F-4D97-AF65-F5344CB8AC3E}">
        <p14:creationId xmlns:p14="http://schemas.microsoft.com/office/powerpoint/2010/main" val="1935342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17E3-0F73-3B0C-BCE8-EB5BA184FA22}"/>
              </a:ext>
            </a:extLst>
          </p:cNvPr>
          <p:cNvSpPr>
            <a:spLocks noGrp="1"/>
          </p:cNvSpPr>
          <p:nvPr>
            <p:ph type="title"/>
          </p:nvPr>
        </p:nvSpPr>
        <p:spPr/>
        <p:txBody>
          <a:bodyPr/>
          <a:lstStyle/>
          <a:p>
            <a:r>
              <a:rPr lang="en-US" dirty="0"/>
              <a:t>Positive developments</a:t>
            </a:r>
          </a:p>
        </p:txBody>
      </p:sp>
      <p:sp>
        <p:nvSpPr>
          <p:cNvPr id="3" name="Content Placeholder 2">
            <a:extLst>
              <a:ext uri="{FF2B5EF4-FFF2-40B4-BE49-F238E27FC236}">
                <a16:creationId xmlns:a16="http://schemas.microsoft.com/office/drawing/2014/main" id="{F258156C-71D9-8165-BB18-50C72110049C}"/>
              </a:ext>
            </a:extLst>
          </p:cNvPr>
          <p:cNvSpPr>
            <a:spLocks noGrp="1"/>
          </p:cNvSpPr>
          <p:nvPr>
            <p:ph idx="1"/>
          </p:nvPr>
        </p:nvSpPr>
        <p:spPr/>
        <p:txBody>
          <a:bodyPr/>
          <a:lstStyle/>
          <a:p>
            <a:r>
              <a:rPr lang="en-US" dirty="0"/>
              <a:t>Stormwater permitting is fully staffed</a:t>
            </a:r>
          </a:p>
          <a:p>
            <a:r>
              <a:rPr lang="en-US" dirty="0"/>
              <a:t>New program manager Benjamin </a:t>
            </a:r>
            <a:r>
              <a:rPr lang="en-US" dirty="0" err="1"/>
              <a:t>Benninghoff</a:t>
            </a:r>
            <a:r>
              <a:rPr lang="en-US" dirty="0"/>
              <a:t> 6 month milestone; to lead the renewal process</a:t>
            </a:r>
          </a:p>
          <a:p>
            <a:r>
              <a:rPr lang="en-US" dirty="0"/>
              <a:t>Leah </a:t>
            </a:r>
            <a:r>
              <a:rPr lang="en-US" dirty="0" err="1"/>
              <a:t>Feldon</a:t>
            </a:r>
            <a:r>
              <a:rPr lang="en-US" dirty="0"/>
              <a:t> as new director and Jennifer </a:t>
            </a:r>
            <a:r>
              <a:rPr lang="en-US" dirty="0" err="1"/>
              <a:t>Wigal</a:t>
            </a:r>
            <a:r>
              <a:rPr lang="en-US" dirty="0"/>
              <a:t> as WQ administrator</a:t>
            </a:r>
          </a:p>
        </p:txBody>
      </p:sp>
    </p:spTree>
    <p:extLst>
      <p:ext uri="{BB962C8B-B14F-4D97-AF65-F5344CB8AC3E}">
        <p14:creationId xmlns:p14="http://schemas.microsoft.com/office/powerpoint/2010/main" val="31122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0E38-2BAB-A8A7-1898-D2C1741A60DA}"/>
              </a:ext>
            </a:extLst>
          </p:cNvPr>
          <p:cNvSpPr>
            <a:spLocks noGrp="1"/>
          </p:cNvSpPr>
          <p:nvPr>
            <p:ph type="title"/>
          </p:nvPr>
        </p:nvSpPr>
        <p:spPr>
          <a:xfrm>
            <a:off x="609600" y="274638"/>
            <a:ext cx="10972800" cy="1143000"/>
          </a:xfrm>
        </p:spPr>
        <p:txBody>
          <a:bodyPr anchor="ctr">
            <a:normAutofit/>
          </a:bodyPr>
          <a:lstStyle/>
          <a:p>
            <a:r>
              <a:rPr lang="en-US" dirty="0"/>
              <a:t>Thank you!</a:t>
            </a:r>
          </a:p>
        </p:txBody>
      </p:sp>
      <p:pic>
        <p:nvPicPr>
          <p:cNvPr id="1026" name="Picture 2">
            <a:extLst>
              <a:ext uri="{FF2B5EF4-FFF2-40B4-BE49-F238E27FC236}">
                <a16:creationId xmlns:a16="http://schemas.microsoft.com/office/drawing/2014/main" id="{917ED591-81DB-3027-B57C-F988CD8BBF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01095" y="1600201"/>
            <a:ext cx="380180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EDC2076-E8F0-8D6E-1A25-5C068CF56043}"/>
              </a:ext>
            </a:extLst>
          </p:cNvPr>
          <p:cNvSpPr>
            <a:spLocks noGrp="1"/>
          </p:cNvSpPr>
          <p:nvPr>
            <p:ph sz="half" idx="2"/>
          </p:nvPr>
        </p:nvSpPr>
        <p:spPr>
          <a:xfrm>
            <a:off x="6197600" y="1600201"/>
            <a:ext cx="5384800" cy="4525963"/>
          </a:xfrm>
        </p:spPr>
        <p:txBody>
          <a:bodyPr>
            <a:normAutofit/>
          </a:bodyPr>
          <a:lstStyle/>
          <a:p>
            <a:pPr marL="0" indent="0">
              <a:buNone/>
            </a:pPr>
            <a:endParaRPr lang="en-US" b="1" dirty="0"/>
          </a:p>
          <a:p>
            <a:pPr marL="0" indent="0">
              <a:buNone/>
            </a:pPr>
            <a:r>
              <a:rPr lang="en-US" b="1"/>
              <a:t>Daria Gneckow</a:t>
            </a:r>
          </a:p>
          <a:p>
            <a:pPr marL="0" indent="0">
              <a:buNone/>
            </a:pPr>
            <a:r>
              <a:rPr lang="en-US" i="1"/>
              <a:t>Construction Stormwater </a:t>
            </a:r>
            <a:br>
              <a:rPr lang="en-US" i="1"/>
            </a:br>
            <a:r>
              <a:rPr lang="en-US" i="1"/>
              <a:t>Program Coordinator</a:t>
            </a:r>
          </a:p>
          <a:p>
            <a:pPr marL="0" indent="0">
              <a:buNone/>
            </a:pPr>
            <a:r>
              <a:rPr lang="en-US">
                <a:hlinkClick r:id="rId4"/>
              </a:rPr>
              <a:t>daria.gneckow@deq.oregon.gov</a:t>
            </a:r>
            <a:r>
              <a:rPr lang="en-US"/>
              <a:t> </a:t>
            </a:r>
          </a:p>
          <a:p>
            <a:pPr marL="0" indent="0">
              <a:buNone/>
            </a:pPr>
            <a:r>
              <a:rPr lang="en-US"/>
              <a:t>503-437-5074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780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D36F-C6CC-D62A-0E1A-4870C0CAA210}"/>
              </a:ext>
            </a:extLst>
          </p:cNvPr>
          <p:cNvSpPr>
            <a:spLocks noGrp="1"/>
          </p:cNvSpPr>
          <p:nvPr>
            <p:ph type="title"/>
          </p:nvPr>
        </p:nvSpPr>
        <p:spPr>
          <a:xfrm>
            <a:off x="609600" y="304800"/>
            <a:ext cx="10972800" cy="1112838"/>
          </a:xfrm>
        </p:spPr>
        <p:txBody>
          <a:bodyPr anchor="ctr">
            <a:normAutofit/>
          </a:bodyPr>
          <a:lstStyle/>
          <a:p>
            <a:r>
              <a:rPr lang="en-US" b="1" dirty="0"/>
              <a:t>Content</a:t>
            </a:r>
          </a:p>
        </p:txBody>
      </p:sp>
      <p:graphicFrame>
        <p:nvGraphicFramePr>
          <p:cNvPr id="5" name="Content Placeholder 2">
            <a:extLst>
              <a:ext uri="{FF2B5EF4-FFF2-40B4-BE49-F238E27FC236}">
                <a16:creationId xmlns:a16="http://schemas.microsoft.com/office/drawing/2014/main" id="{8F630EEF-B7B5-CF62-DCB1-35F7764AA029}"/>
              </a:ext>
            </a:extLst>
          </p:cNvPr>
          <p:cNvGraphicFramePr>
            <a:graphicFrameLocks noGrp="1"/>
          </p:cNvGraphicFramePr>
          <p:nvPr>
            <p:ph idx="1"/>
            <p:extLst>
              <p:ext uri="{D42A27DB-BD31-4B8C-83A1-F6EECF244321}">
                <p14:modId xmlns:p14="http://schemas.microsoft.com/office/powerpoint/2010/main" val="3064739027"/>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01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8849-2237-86EA-F846-AAFAE510D2EC}"/>
              </a:ext>
            </a:extLst>
          </p:cNvPr>
          <p:cNvSpPr>
            <a:spLocks noGrp="1"/>
          </p:cNvSpPr>
          <p:nvPr>
            <p:ph type="title"/>
          </p:nvPr>
        </p:nvSpPr>
        <p:spPr/>
        <p:txBody>
          <a:bodyPr/>
          <a:lstStyle/>
          <a:p>
            <a:r>
              <a:rPr lang="en-US" b="1" dirty="0"/>
              <a:t>Title VI and alternative formats</a:t>
            </a:r>
          </a:p>
        </p:txBody>
      </p:sp>
      <p:sp>
        <p:nvSpPr>
          <p:cNvPr id="3" name="Content Placeholder 2">
            <a:extLst>
              <a:ext uri="{FF2B5EF4-FFF2-40B4-BE49-F238E27FC236}">
                <a16:creationId xmlns:a16="http://schemas.microsoft.com/office/drawing/2014/main" id="{80C86539-0DC3-6AF3-4DE4-810B5331F57B}"/>
              </a:ext>
            </a:extLst>
          </p:cNvPr>
          <p:cNvSpPr>
            <a:spLocks noGrp="1"/>
          </p:cNvSpPr>
          <p:nvPr>
            <p:ph idx="1"/>
          </p:nvPr>
        </p:nvSpPr>
        <p:spPr/>
        <p:txBody>
          <a:bodyPr anchor="ctr"/>
          <a:lstStyle/>
          <a:p>
            <a:pPr marL="0" indent="0">
              <a:spcBef>
                <a:spcPts val="0"/>
              </a:spcBef>
              <a:buNone/>
              <a:tabLst>
                <a:tab pos="2971800" algn="ctr"/>
                <a:tab pos="5943600" algn="r"/>
              </a:tabLst>
            </a:pPr>
            <a:r>
              <a:rPr lang="en-US" sz="1800" dirty="0">
                <a:solidFill>
                  <a:srgbClr val="000000"/>
                </a:solidFill>
                <a:ea typeface="Times New Roman" panose="02020603050405020304" pitchFamily="18" charset="0"/>
              </a:rPr>
              <a:t>DEQ does not discriminate on the basis of race, color, national origin, disability, age or sex in administration of its programs or activities. </a:t>
            </a:r>
          </a:p>
          <a:p>
            <a:pPr marL="0" indent="0">
              <a:spcBef>
                <a:spcPts val="0"/>
              </a:spcBef>
              <a:buNone/>
              <a:tabLst>
                <a:tab pos="2971800" algn="ctr"/>
                <a:tab pos="5943600" algn="r"/>
              </a:tabLst>
            </a:pPr>
            <a:endParaRPr lang="en-US" sz="1800" dirty="0">
              <a:solidFill>
                <a:srgbClr val="000000"/>
              </a:solidFill>
              <a:ea typeface="Times New Roman" panose="02020603050405020304" pitchFamily="18" charset="0"/>
            </a:endParaRPr>
          </a:p>
          <a:p>
            <a:pPr marL="0" indent="0">
              <a:spcBef>
                <a:spcPts val="0"/>
              </a:spcBef>
              <a:buNone/>
              <a:tabLst>
                <a:tab pos="2971800" algn="ctr"/>
                <a:tab pos="5943600" algn="r"/>
              </a:tabLst>
            </a:pPr>
            <a:r>
              <a:rPr lang="en-US" sz="1800" dirty="0">
                <a:solidFill>
                  <a:srgbClr val="000000"/>
                </a:solidFill>
                <a:ea typeface="Times New Roman" panose="02020603050405020304" pitchFamily="18" charset="0"/>
              </a:rPr>
              <a:t>Visit DEQ’s </a:t>
            </a:r>
            <a:r>
              <a:rPr lang="en-US" sz="1800" u="sng" dirty="0">
                <a:solidFill>
                  <a:srgbClr val="000000"/>
                </a:solidFill>
                <a:ea typeface="Times New Roman" panose="02020603050405020304" pitchFamily="18" charset="0"/>
                <a:hlinkClick r:id="rId2"/>
              </a:rPr>
              <a:t>Civil Rights and Environmental Justice page</a:t>
            </a:r>
            <a:r>
              <a:rPr lang="en-US" sz="1800" u="sng" dirty="0">
                <a:solidFill>
                  <a:srgbClr val="0563C1"/>
                </a:solidFill>
                <a:ea typeface="Times New Roman" panose="02020603050405020304" pitchFamily="18" charset="0"/>
              </a:rPr>
              <a:t>.</a:t>
            </a:r>
            <a:endParaRPr lang="en-US" sz="1800" dirty="0">
              <a:solidFill>
                <a:srgbClr val="000000"/>
              </a:solidFill>
              <a:ea typeface="Times New Roman" panose="02020603050405020304" pitchFamily="18" charset="0"/>
            </a:endParaRPr>
          </a:p>
          <a:p>
            <a:pPr marL="0" indent="0">
              <a:spcBef>
                <a:spcPts val="0"/>
              </a:spcBef>
              <a:buNone/>
              <a:tabLst>
                <a:tab pos="2971800" algn="ctr"/>
                <a:tab pos="5943600" algn="r"/>
              </a:tabLst>
            </a:pPr>
            <a:endParaRPr lang="en-US" sz="1800" dirty="0">
              <a:solidFill>
                <a:srgbClr val="000000"/>
              </a:solidFill>
              <a:ea typeface="Times New Roman" panose="02020603050405020304" pitchFamily="18" charset="0"/>
            </a:endParaRPr>
          </a:p>
          <a:p>
            <a:pPr marL="0" marR="0" indent="0">
              <a:spcBef>
                <a:spcPts val="600"/>
              </a:spcBef>
              <a:spcAft>
                <a:spcPts val="0"/>
              </a:spcAft>
              <a:buNone/>
            </a:pPr>
            <a:r>
              <a:rPr lang="en-US" sz="1800" u="sng" dirty="0">
                <a:solidFill>
                  <a:srgbClr val="000000"/>
                </a:solidFill>
                <a:effectLst/>
                <a:hlinkClick r:id="rId2"/>
              </a:rPr>
              <a:t>Español</a:t>
            </a:r>
            <a:r>
              <a:rPr lang="en-US" sz="1800" dirty="0">
                <a:solidFill>
                  <a:srgbClr val="000000"/>
                </a:solidFill>
                <a:effectLst/>
              </a:rPr>
              <a:t> </a:t>
            </a:r>
            <a:r>
              <a:rPr lang="en-US" sz="1800" dirty="0">
                <a:solidFill>
                  <a:srgbClr val="000000"/>
                </a:solidFill>
                <a:effectLst/>
                <a:latin typeface="Segoe UI" panose="020B0502040204020203" pitchFamily="34" charset="0"/>
                <a:cs typeface="+mn-cs"/>
              </a:rPr>
              <a:t> |  </a:t>
            </a:r>
            <a:r>
              <a:rPr lang="en-US" sz="1800" u="sng" dirty="0">
                <a:solidFill>
                  <a:srgbClr val="000000"/>
                </a:solidFill>
                <a:effectLst/>
                <a:hlinkClick r:id="rId2"/>
              </a:rPr>
              <a:t>한국어</a:t>
            </a:r>
            <a:r>
              <a:rPr lang="en-US" sz="1800" dirty="0">
                <a:solidFill>
                  <a:srgbClr val="333333"/>
                </a:solidFill>
                <a:effectLst/>
                <a:latin typeface="Segoe UI" panose="020B0502040204020203" pitchFamily="34" charset="0"/>
                <a:ea typeface="Malgun Gothic" panose="020B0503020000020004" pitchFamily="34" charset="-127"/>
                <a:cs typeface="+mn-cs"/>
              </a:rPr>
              <a:t>  </a:t>
            </a:r>
            <a:r>
              <a:rPr lang="en-US" sz="1800" dirty="0">
                <a:solidFill>
                  <a:srgbClr val="000000"/>
                </a:solidFill>
                <a:effectLst/>
                <a:latin typeface="Segoe UI" panose="020B0502040204020203" pitchFamily="34" charset="0"/>
                <a:ea typeface="SimSun" panose="02010600030101010101" pitchFamily="2" charset="-122"/>
                <a:cs typeface="+mn-cs"/>
              </a:rPr>
              <a:t>| </a:t>
            </a:r>
            <a:r>
              <a:rPr lang="en-US" sz="1800" dirty="0">
                <a:solidFill>
                  <a:srgbClr val="000000"/>
                </a:solidFill>
                <a:effectLst/>
                <a:latin typeface="Segoe UI" panose="020B0502040204020203" pitchFamily="34" charset="0"/>
                <a:cs typeface="+mn-cs"/>
              </a:rPr>
              <a:t> </a:t>
            </a:r>
            <a:r>
              <a:rPr lang="en-US" sz="1800" u="sng" dirty="0">
                <a:solidFill>
                  <a:srgbClr val="000000"/>
                </a:solidFill>
                <a:effectLst/>
                <a:latin typeface="MS Mincho" panose="02020609040205080304" pitchFamily="49" charset="-128"/>
                <a:cs typeface="+mn-cs"/>
                <a:hlinkClick r:id="rId2"/>
              </a:rPr>
              <a:t>繁體中文</a:t>
            </a:r>
            <a:r>
              <a:rPr lang="en-US" sz="1800" dirty="0">
                <a:solidFill>
                  <a:srgbClr val="000000"/>
                </a:solidFill>
                <a:effectLst/>
                <a:latin typeface="Segoe UI" panose="020B0502040204020203" pitchFamily="34" charset="0"/>
                <a:ea typeface="MS Mincho" panose="02020609040205080304" pitchFamily="49" charset="-128"/>
                <a:cs typeface="+mn-cs"/>
              </a:rPr>
              <a:t>  |  </a:t>
            </a:r>
            <a:r>
              <a:rPr lang="en-US" sz="1800" u="sng" dirty="0">
                <a:solidFill>
                  <a:srgbClr val="000000"/>
                </a:solidFill>
                <a:effectLst/>
                <a:hlinkClick r:id="rId2"/>
              </a:rPr>
              <a:t>Pусский</a:t>
            </a:r>
            <a:r>
              <a:rPr lang="en-US" sz="1800" dirty="0">
                <a:solidFill>
                  <a:srgbClr val="000000"/>
                </a:solidFill>
                <a:effectLst/>
                <a:latin typeface="Segoe UI" panose="020B0502040204020203" pitchFamily="34" charset="0"/>
                <a:cs typeface="+mn-cs"/>
              </a:rPr>
              <a:t>  </a:t>
            </a:r>
            <a:r>
              <a:rPr lang="en-US" sz="1800" dirty="0">
                <a:solidFill>
                  <a:srgbClr val="000000"/>
                </a:solidFill>
                <a:effectLst/>
                <a:latin typeface="Segoe UI" panose="020B0502040204020203" pitchFamily="34" charset="0"/>
                <a:ea typeface="MS Mincho" panose="02020609040205080304" pitchFamily="49" charset="-128"/>
                <a:cs typeface="+mn-cs"/>
              </a:rPr>
              <a:t>|  </a:t>
            </a:r>
            <a:r>
              <a:rPr lang="en-US" sz="1800" u="sng" dirty="0">
                <a:solidFill>
                  <a:srgbClr val="000000"/>
                </a:solidFill>
                <a:effectLst/>
                <a:hlinkClick r:id="rId2"/>
              </a:rPr>
              <a:t>Tiếng Việt</a:t>
            </a:r>
            <a:r>
              <a:rPr lang="en-US" sz="1800" u="none" strike="noStrike" dirty="0">
                <a:solidFill>
                  <a:srgbClr val="0563C1"/>
                </a:solidFill>
                <a:effectLst/>
              </a:rPr>
              <a:t> </a:t>
            </a:r>
            <a:r>
              <a:rPr lang="en-US" sz="1800" u="none" strike="noStrike" dirty="0">
                <a:solidFill>
                  <a:srgbClr val="000000"/>
                </a:solidFill>
                <a:effectLst/>
              </a:rPr>
              <a:t> </a:t>
            </a:r>
            <a:r>
              <a:rPr lang="en-US" sz="1800" u="none" strike="noStrike" dirty="0">
                <a:solidFill>
                  <a:srgbClr val="000000"/>
                </a:solidFill>
                <a:effectLst/>
                <a:latin typeface="Segoe UI" panose="020B0502040204020203" pitchFamily="34" charset="0"/>
                <a:cs typeface="+mn-cs"/>
              </a:rPr>
              <a:t>| </a:t>
            </a:r>
            <a:r>
              <a:rPr lang="en-US" sz="1800" u="none" strike="noStrike" dirty="0">
                <a:solidFill>
                  <a:srgbClr val="0563C1"/>
                </a:solidFill>
                <a:effectLst/>
                <a:latin typeface="Segoe UI" panose="020B0502040204020203" pitchFamily="34" charset="0"/>
                <a:cs typeface="+mn-cs"/>
              </a:rPr>
              <a:t> </a:t>
            </a:r>
            <a:r>
              <a:rPr lang="ar-SA" sz="1800" u="sng" dirty="0">
                <a:solidFill>
                  <a:srgbClr val="000000"/>
                </a:solidFill>
                <a:effectLst/>
                <a:latin typeface="Segoe UI" panose="020B0502040204020203" pitchFamily="34" charset="0"/>
                <a:cs typeface="+mn-cs"/>
                <a:hlinkClick r:id="rId2"/>
              </a:rPr>
              <a:t>العربية</a:t>
            </a:r>
            <a:endParaRPr lang="en-US" sz="1800" dirty="0">
              <a:solidFill>
                <a:srgbClr val="000000"/>
              </a:solidFill>
              <a:effectLst/>
              <a:latin typeface="Segoe UI" panose="020B0502040204020203" pitchFamily="34" charset="0"/>
              <a:cs typeface="+mn-cs"/>
            </a:endParaRPr>
          </a:p>
          <a:p>
            <a:pPr marL="0" marR="0" indent="0">
              <a:spcBef>
                <a:spcPts val="0"/>
              </a:spcBef>
              <a:spcAft>
                <a:spcPts val="0"/>
              </a:spcAft>
              <a:buNone/>
              <a:tabLst>
                <a:tab pos="2971800" algn="ctr"/>
                <a:tab pos="5943600" algn="r"/>
              </a:tabLst>
            </a:pPr>
            <a:r>
              <a:rPr lang="en-US" sz="1800" dirty="0">
                <a:solidFill>
                  <a:srgbClr val="000000"/>
                </a:solidFill>
                <a:effectLst/>
                <a:latin typeface="Arial" panose="020B0604020202020204" pitchFamily="34" charset="0"/>
                <a:ea typeface="Times New Roman" panose="02020603050405020304" pitchFamily="18" charset="0"/>
              </a:rPr>
              <a:t>Contact: 800-452-4011  |  TTY: 711  |  </a:t>
            </a:r>
            <a:r>
              <a:rPr lang="en-US" sz="1800" u="sng" dirty="0">
                <a:solidFill>
                  <a:srgbClr val="000000"/>
                </a:solidFill>
                <a:effectLst/>
                <a:latin typeface="Arial" panose="020B0604020202020204" pitchFamily="34" charset="0"/>
                <a:ea typeface="Times New Roman" panose="02020603050405020304" pitchFamily="18" charset="0"/>
                <a:hlinkClick r:id="rId3"/>
              </a:rPr>
              <a:t>deqinfo@deq.state.or.us</a:t>
            </a:r>
            <a:r>
              <a:rPr lang="en-US" sz="1800" dirty="0">
                <a:solidFill>
                  <a:srgbClr val="000000"/>
                </a:solidFill>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343120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a:xfrm>
            <a:off x="609600" y="304800"/>
            <a:ext cx="10972800" cy="1112838"/>
          </a:xfrm>
        </p:spPr>
        <p:txBody>
          <a:bodyPr anchor="ctr">
            <a:normAutofit/>
          </a:bodyPr>
          <a:lstStyle/>
          <a:p>
            <a:r>
              <a:rPr lang="en-US" b="1" dirty="0"/>
              <a:t>1200-A Permit Status</a:t>
            </a:r>
            <a:endParaRPr lang="en-US"/>
          </a:p>
        </p:txBody>
      </p:sp>
      <p:graphicFrame>
        <p:nvGraphicFramePr>
          <p:cNvPr id="5" name="Content Placeholder 2">
            <a:extLst>
              <a:ext uri="{FF2B5EF4-FFF2-40B4-BE49-F238E27FC236}">
                <a16:creationId xmlns:a16="http://schemas.microsoft.com/office/drawing/2014/main" id="{02B47D3D-3FF8-1749-81F9-0D6444FEA312}"/>
              </a:ext>
            </a:extLst>
          </p:cNvPr>
          <p:cNvGraphicFramePr>
            <a:graphicFrameLocks noGrp="1"/>
          </p:cNvGraphicFramePr>
          <p:nvPr>
            <p:ph idx="1"/>
            <p:extLst>
              <p:ext uri="{D42A27DB-BD31-4B8C-83A1-F6EECF244321}">
                <p14:modId xmlns:p14="http://schemas.microsoft.com/office/powerpoint/2010/main" val="1500796078"/>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hevron arrows outline">
            <a:extLst>
              <a:ext uri="{FF2B5EF4-FFF2-40B4-BE49-F238E27FC236}">
                <a16:creationId xmlns:a16="http://schemas.microsoft.com/office/drawing/2014/main" id="{D05678DC-15CB-DCF7-3FB8-B6D3CB4DAA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39962" y="4398047"/>
            <a:ext cx="685800" cy="685800"/>
          </a:xfrm>
          <a:prstGeom prst="rect">
            <a:avLst/>
          </a:prstGeom>
        </p:spPr>
      </p:pic>
      <p:pic>
        <p:nvPicPr>
          <p:cNvPr id="7" name="Graphic 6" descr="Chevron arrows outline">
            <a:extLst>
              <a:ext uri="{FF2B5EF4-FFF2-40B4-BE49-F238E27FC236}">
                <a16:creationId xmlns:a16="http://schemas.microsoft.com/office/drawing/2014/main" id="{5B0A105E-7D2E-D102-D43D-2BA484672C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39962" y="2705101"/>
            <a:ext cx="685800" cy="685800"/>
          </a:xfrm>
          <a:prstGeom prst="rect">
            <a:avLst/>
          </a:prstGeom>
        </p:spPr>
      </p:pic>
    </p:spTree>
    <p:extLst>
      <p:ext uri="{BB962C8B-B14F-4D97-AF65-F5344CB8AC3E}">
        <p14:creationId xmlns:p14="http://schemas.microsoft.com/office/powerpoint/2010/main" val="187676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pPr algn="l"/>
            <a:r>
              <a:rPr lang="en-US" b="1" dirty="0"/>
              <a:t>1200-A Permit Renewal</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1600200"/>
            <a:ext cx="10972800" cy="4525963"/>
          </a:xfrm>
        </p:spPr>
        <p:txBody>
          <a:bodyPr/>
          <a:lstStyle/>
          <a:p>
            <a:r>
              <a:rPr lang="en-US" dirty="0"/>
              <a:t>Delayed due to COVID and YDO implementation</a:t>
            </a:r>
          </a:p>
          <a:p>
            <a:r>
              <a:rPr lang="en-US" dirty="0"/>
              <a:t>New TMDL considerations</a:t>
            </a:r>
          </a:p>
          <a:p>
            <a:r>
              <a:rPr lang="en-US" dirty="0"/>
              <a:t>Renewal schedule is TBD</a:t>
            </a:r>
          </a:p>
          <a:p>
            <a:r>
              <a:rPr lang="en-US" sz="3200" dirty="0"/>
              <a:t>Website will be updated with timeline</a:t>
            </a:r>
          </a:p>
          <a:p>
            <a:r>
              <a:rPr lang="en-US" sz="3200" dirty="0"/>
              <a:t>DEQ to let registrants know how to participate in th</a:t>
            </a:r>
            <a:r>
              <a:rPr lang="en-US" dirty="0"/>
              <a:t>e public process</a:t>
            </a:r>
            <a:endParaRPr lang="en-US" sz="3200" dirty="0"/>
          </a:p>
          <a:p>
            <a:pPr marL="342900" lvl="1" indent="-342900">
              <a:buFont typeface="Arial" pitchFamily="34" charset="0"/>
              <a:buChar char="•"/>
            </a:pPr>
            <a:r>
              <a:rPr lang="en-US" sz="3200" dirty="0"/>
              <a:t>Sign up for GovDelivery under stormwater (and YDO)</a:t>
            </a:r>
            <a:endParaRPr lang="en-US" sz="2400" dirty="0"/>
          </a:p>
          <a:p>
            <a:pPr lvl="1"/>
            <a:endParaRPr lang="en-US" sz="2400" dirty="0"/>
          </a:p>
          <a:p>
            <a:pPr lvl="1"/>
            <a:endParaRPr lang="en-US" sz="2400" dirty="0"/>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134885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D40C7-B4FF-533B-ED64-49A18C46C8B1}"/>
              </a:ext>
            </a:extLst>
          </p:cNvPr>
          <p:cNvSpPr>
            <a:spLocks noGrp="1"/>
          </p:cNvSpPr>
          <p:nvPr>
            <p:ph type="title"/>
          </p:nvPr>
        </p:nvSpPr>
        <p:spPr>
          <a:xfrm>
            <a:off x="609600" y="304800"/>
            <a:ext cx="10972800" cy="1112838"/>
          </a:xfrm>
        </p:spPr>
        <p:txBody>
          <a:bodyPr anchor="ctr">
            <a:normAutofit/>
          </a:bodyPr>
          <a:lstStyle/>
          <a:p>
            <a:pPr>
              <a:lnSpc>
                <a:spcPct val="90000"/>
              </a:lnSpc>
            </a:pPr>
            <a:r>
              <a:rPr lang="en-US" sz="2800"/>
              <a:t>https://public.govdelivery.com/accounts/ORDEQ/subscriber/new</a:t>
            </a:r>
          </a:p>
        </p:txBody>
      </p:sp>
      <p:pic>
        <p:nvPicPr>
          <p:cNvPr id="5" name="Picture 4">
            <a:extLst>
              <a:ext uri="{FF2B5EF4-FFF2-40B4-BE49-F238E27FC236}">
                <a16:creationId xmlns:a16="http://schemas.microsoft.com/office/drawing/2014/main" id="{4F95E8B9-C14F-6917-7DEF-BD898DE2D269}"/>
              </a:ext>
            </a:extLst>
          </p:cNvPr>
          <p:cNvPicPr>
            <a:picLocks noChangeAspect="1"/>
          </p:cNvPicPr>
          <p:nvPr/>
        </p:nvPicPr>
        <p:blipFill rotWithShape="1">
          <a:blip r:embed="rId3"/>
          <a:srcRect t="960" r="4124"/>
          <a:stretch/>
        </p:blipFill>
        <p:spPr>
          <a:xfrm>
            <a:off x="3145581" y="1600201"/>
            <a:ext cx="5900837" cy="4525963"/>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2604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8D0F2C-3AC4-E220-12DF-8AD8E59AC05E}"/>
              </a:ext>
            </a:extLst>
          </p:cNvPr>
          <p:cNvPicPr>
            <a:picLocks noGrp="1" noChangeAspect="1"/>
          </p:cNvPicPr>
          <p:nvPr>
            <p:ph idx="1"/>
          </p:nvPr>
        </p:nvPicPr>
        <p:blipFill>
          <a:blip r:embed="rId2"/>
          <a:stretch>
            <a:fillRect/>
          </a:stretch>
        </p:blipFill>
        <p:spPr>
          <a:xfrm>
            <a:off x="615462" y="304800"/>
            <a:ext cx="6014085" cy="32004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1770227-6183-A5B1-1450-1BD657ACAF88}"/>
              </a:ext>
            </a:extLst>
          </p:cNvPr>
          <p:cNvPicPr>
            <a:picLocks noChangeAspect="1"/>
          </p:cNvPicPr>
          <p:nvPr/>
        </p:nvPicPr>
        <p:blipFill>
          <a:blip r:embed="rId3"/>
          <a:stretch>
            <a:fillRect/>
          </a:stretch>
        </p:blipFill>
        <p:spPr>
          <a:xfrm>
            <a:off x="6042855" y="838200"/>
            <a:ext cx="5639337" cy="5497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42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7586-5AAA-4902-AF3D-656AF70223D6}"/>
              </a:ext>
            </a:extLst>
          </p:cNvPr>
          <p:cNvSpPr>
            <a:spLocks noGrp="1"/>
          </p:cNvSpPr>
          <p:nvPr>
            <p:ph type="title"/>
          </p:nvPr>
        </p:nvSpPr>
        <p:spPr/>
        <p:txBody>
          <a:bodyPr/>
          <a:lstStyle/>
          <a:p>
            <a:pPr algn="l"/>
            <a:r>
              <a:rPr lang="en-US" b="1" dirty="0"/>
              <a:t>WPCF 1000</a:t>
            </a:r>
          </a:p>
        </p:txBody>
      </p:sp>
      <p:sp>
        <p:nvSpPr>
          <p:cNvPr id="3" name="Content Placeholder 2">
            <a:extLst>
              <a:ext uri="{FF2B5EF4-FFF2-40B4-BE49-F238E27FC236}">
                <a16:creationId xmlns:a16="http://schemas.microsoft.com/office/drawing/2014/main" id="{F2F3DCD9-4408-4FEE-952B-386787F26B00}"/>
              </a:ext>
            </a:extLst>
          </p:cNvPr>
          <p:cNvSpPr>
            <a:spLocks noGrp="1"/>
          </p:cNvSpPr>
          <p:nvPr>
            <p:ph idx="1"/>
          </p:nvPr>
        </p:nvSpPr>
        <p:spPr/>
        <p:txBody>
          <a:bodyPr/>
          <a:lstStyle/>
          <a:p>
            <a:r>
              <a:rPr lang="en-US" dirty="0"/>
              <a:t>Required for aggregate mining operations that discharge wastewater to the ground</a:t>
            </a:r>
          </a:p>
          <a:p>
            <a:r>
              <a:rPr lang="en-US" dirty="0"/>
              <a:t>Expired in 2017 and administratively extended</a:t>
            </a:r>
          </a:p>
          <a:p>
            <a:r>
              <a:rPr lang="en-US" dirty="0"/>
              <a:t>DEQ assigned staff to renew</a:t>
            </a:r>
          </a:p>
          <a:p>
            <a:r>
              <a:rPr lang="en-US" dirty="0"/>
              <a:t>Expected within 2024</a:t>
            </a:r>
          </a:p>
          <a:p>
            <a:r>
              <a:rPr lang="en-US" dirty="0"/>
              <a:t>Opportunity for industry engagement</a:t>
            </a:r>
          </a:p>
        </p:txBody>
      </p:sp>
    </p:spTree>
    <p:extLst>
      <p:ext uri="{BB962C8B-B14F-4D97-AF65-F5344CB8AC3E}">
        <p14:creationId xmlns:p14="http://schemas.microsoft.com/office/powerpoint/2010/main" val="116985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D67C-0C04-6CC2-0A3B-7C4F05446150}"/>
              </a:ext>
            </a:extLst>
          </p:cNvPr>
          <p:cNvSpPr>
            <a:spLocks noGrp="1"/>
          </p:cNvSpPr>
          <p:nvPr>
            <p:ph type="title"/>
          </p:nvPr>
        </p:nvSpPr>
        <p:spPr>
          <a:xfrm>
            <a:off x="609600" y="274638"/>
            <a:ext cx="10972800" cy="1143000"/>
          </a:xfrm>
        </p:spPr>
        <p:txBody>
          <a:bodyPr anchor="ctr">
            <a:normAutofit/>
          </a:bodyPr>
          <a:lstStyle/>
          <a:p>
            <a:r>
              <a:rPr lang="en-US" dirty="0"/>
              <a:t>DEQ Permit Renewal Contacts</a:t>
            </a:r>
          </a:p>
        </p:txBody>
      </p:sp>
      <p:sp>
        <p:nvSpPr>
          <p:cNvPr id="3" name="Content Placeholder 2">
            <a:extLst>
              <a:ext uri="{FF2B5EF4-FFF2-40B4-BE49-F238E27FC236}">
                <a16:creationId xmlns:a16="http://schemas.microsoft.com/office/drawing/2014/main" id="{5416B310-B6BC-1078-24E2-2C3ED02B9917}"/>
              </a:ext>
            </a:extLst>
          </p:cNvPr>
          <p:cNvSpPr>
            <a:spLocks noGrp="1"/>
          </p:cNvSpPr>
          <p:nvPr>
            <p:ph sz="half" idx="2"/>
          </p:nvPr>
        </p:nvSpPr>
        <p:spPr>
          <a:xfrm>
            <a:off x="609600" y="2174875"/>
            <a:ext cx="5386917" cy="3951288"/>
          </a:xfrm>
        </p:spPr>
        <p:txBody>
          <a:bodyPr>
            <a:normAutofit/>
          </a:bodyPr>
          <a:lstStyle/>
          <a:p>
            <a:pPr marL="0" indent="0">
              <a:buNone/>
            </a:pPr>
            <a:r>
              <a:rPr lang="en-US" b="1" u="sng" dirty="0"/>
              <a:t>1200-A:</a:t>
            </a:r>
          </a:p>
          <a:p>
            <a:pPr marL="0" indent="0">
              <a:buNone/>
            </a:pPr>
            <a:endParaRPr lang="en-US" b="1" dirty="0"/>
          </a:p>
          <a:p>
            <a:pPr marL="0" indent="0">
              <a:buNone/>
            </a:pPr>
            <a:r>
              <a:rPr lang="en-US" b="1" dirty="0"/>
              <a:t>Krista Ratliff</a:t>
            </a:r>
          </a:p>
          <a:p>
            <a:pPr marL="0" indent="0">
              <a:buNone/>
            </a:pPr>
            <a:r>
              <a:rPr lang="en-US" dirty="0"/>
              <a:t>Industrial Stormwater Program Coordinator</a:t>
            </a:r>
          </a:p>
          <a:p>
            <a:pPr marL="0" indent="0">
              <a:buNone/>
            </a:pPr>
            <a:r>
              <a:rPr lang="en-US" dirty="0">
                <a:hlinkClick r:id="rId3"/>
              </a:rPr>
              <a:t>krista.ratliff@deq.oregon.gov</a:t>
            </a:r>
            <a:endParaRPr lang="en-US" dirty="0"/>
          </a:p>
          <a:p>
            <a:pPr marL="0" indent="0">
              <a:buNone/>
            </a:pPr>
            <a:r>
              <a:rPr lang="en-US" dirty="0"/>
              <a:t>503-893-0669</a:t>
            </a:r>
          </a:p>
          <a:p>
            <a:endParaRPr lang="en-US" dirty="0"/>
          </a:p>
        </p:txBody>
      </p:sp>
      <p:sp>
        <p:nvSpPr>
          <p:cNvPr id="4" name="Content Placeholder 3">
            <a:extLst>
              <a:ext uri="{FF2B5EF4-FFF2-40B4-BE49-F238E27FC236}">
                <a16:creationId xmlns:a16="http://schemas.microsoft.com/office/drawing/2014/main" id="{4C418506-308D-4FC9-35FC-DEF2C3C5B87A}"/>
              </a:ext>
            </a:extLst>
          </p:cNvPr>
          <p:cNvSpPr>
            <a:spLocks noGrp="1"/>
          </p:cNvSpPr>
          <p:nvPr>
            <p:ph sz="quarter" idx="4"/>
          </p:nvPr>
        </p:nvSpPr>
        <p:spPr>
          <a:xfrm>
            <a:off x="6193368" y="2174875"/>
            <a:ext cx="5389033" cy="3951288"/>
          </a:xfrm>
        </p:spPr>
        <p:txBody>
          <a:bodyPr>
            <a:normAutofit/>
          </a:bodyPr>
          <a:lstStyle/>
          <a:p>
            <a:pPr marL="0" indent="0">
              <a:buNone/>
            </a:pPr>
            <a:r>
              <a:rPr lang="en-US" b="1" u="sng" dirty="0"/>
              <a:t>1000 WPCF:</a:t>
            </a:r>
          </a:p>
          <a:p>
            <a:pPr marL="0" indent="0">
              <a:buNone/>
            </a:pPr>
            <a:endParaRPr lang="en-US" dirty="0"/>
          </a:p>
          <a:p>
            <a:pPr marL="0" indent="0">
              <a:buNone/>
            </a:pPr>
            <a:r>
              <a:rPr lang="en-US" b="1" dirty="0"/>
              <a:t>David Feldman</a:t>
            </a:r>
          </a:p>
          <a:p>
            <a:pPr marL="0" indent="0">
              <a:buNone/>
            </a:pPr>
            <a:r>
              <a:rPr lang="en-US" dirty="0"/>
              <a:t>Senior Permit Writer</a:t>
            </a:r>
          </a:p>
          <a:p>
            <a:pPr marL="0" indent="0">
              <a:buNone/>
            </a:pPr>
            <a:r>
              <a:rPr lang="en-US" dirty="0">
                <a:hlinkClick r:id="rId4"/>
              </a:rPr>
              <a:t>david.feldman@deq.oregon.gov</a:t>
            </a:r>
            <a:endParaRPr lang="en-US" dirty="0"/>
          </a:p>
          <a:p>
            <a:pPr marL="0" indent="0">
              <a:buNone/>
            </a:pPr>
            <a:r>
              <a:rPr lang="en-US" dirty="0"/>
              <a:t>503-887-3469</a:t>
            </a:r>
          </a:p>
        </p:txBody>
      </p:sp>
    </p:spTree>
    <p:extLst>
      <p:ext uri="{BB962C8B-B14F-4D97-AF65-F5344CB8AC3E}">
        <p14:creationId xmlns:p14="http://schemas.microsoft.com/office/powerpoint/2010/main" val="97384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3A31-57FE-4ACF-A7D1-7D9F17E019A0}"/>
              </a:ext>
            </a:extLst>
          </p:cNvPr>
          <p:cNvSpPr>
            <a:spLocks noGrp="1"/>
          </p:cNvSpPr>
          <p:nvPr>
            <p:ph type="title"/>
          </p:nvPr>
        </p:nvSpPr>
        <p:spPr>
          <a:xfrm>
            <a:off x="609600" y="274638"/>
            <a:ext cx="10972800" cy="1143000"/>
          </a:xfrm>
        </p:spPr>
        <p:txBody>
          <a:bodyPr anchor="ctr">
            <a:normAutofit/>
          </a:bodyPr>
          <a:lstStyle/>
          <a:p>
            <a:r>
              <a:rPr lang="en-US" dirty="0"/>
              <a:t>Your DEQ Online “YDO”</a:t>
            </a:r>
          </a:p>
        </p:txBody>
      </p:sp>
      <p:sp>
        <p:nvSpPr>
          <p:cNvPr id="3" name="Content Placeholder 2">
            <a:extLst>
              <a:ext uri="{FF2B5EF4-FFF2-40B4-BE49-F238E27FC236}">
                <a16:creationId xmlns:a16="http://schemas.microsoft.com/office/drawing/2014/main" id="{0FBBB871-1594-44D9-A45A-C281038EE3DD}"/>
              </a:ext>
            </a:extLst>
          </p:cNvPr>
          <p:cNvSpPr>
            <a:spLocks noGrp="1"/>
          </p:cNvSpPr>
          <p:nvPr>
            <p:ph sz="half" idx="1"/>
          </p:nvPr>
        </p:nvSpPr>
        <p:spPr>
          <a:xfrm>
            <a:off x="609600" y="1600201"/>
            <a:ext cx="5384800" cy="4525963"/>
          </a:xfrm>
        </p:spPr>
        <p:txBody>
          <a:bodyPr>
            <a:normAutofit/>
          </a:bodyPr>
          <a:lstStyle/>
          <a:p>
            <a:pPr marL="0" indent="0">
              <a:buNone/>
            </a:pPr>
            <a:r>
              <a:rPr lang="en-US" dirty="0"/>
              <a:t>Your DEQ Online is a technology solution to help many of our programs work more efficiently and effectively with regulated entities and the public to serve the environmental quality needs of our state.</a:t>
            </a:r>
          </a:p>
          <a:p>
            <a:endParaRPr lang="en-US" dirty="0"/>
          </a:p>
          <a:p>
            <a:endParaRPr lang="en-US" dirty="0"/>
          </a:p>
        </p:txBody>
      </p:sp>
      <p:pic>
        <p:nvPicPr>
          <p:cNvPr id="4" name="Picture 3">
            <a:extLst>
              <a:ext uri="{FF2B5EF4-FFF2-40B4-BE49-F238E27FC236}">
                <a16:creationId xmlns:a16="http://schemas.microsoft.com/office/drawing/2014/main" id="{3EA3D59C-FF13-F2A8-2B08-CCDFF0626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2554261"/>
            <a:ext cx="5384800" cy="2617842"/>
          </a:xfrm>
          <a:prstGeom prst="rect">
            <a:avLst/>
          </a:prstGeom>
          <a:noFill/>
        </p:spPr>
      </p:pic>
    </p:spTree>
    <p:extLst>
      <p:ext uri="{BB962C8B-B14F-4D97-AF65-F5344CB8AC3E}">
        <p14:creationId xmlns:p14="http://schemas.microsoft.com/office/powerpoint/2010/main" val="2251117388"/>
      </p:ext>
    </p:extLst>
  </p:cSld>
  <p:clrMapOvr>
    <a:masterClrMapping/>
  </p:clrMapOvr>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Qpowerpoint.potx" id="{220B54FA-3FD0-4F86-9F18-4EEE4C00100A}" vid="{A04B15FB-1F91-4E90-9380-0F7C0070E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8ad7feb-2526-4b3e-b1dc-35976ded7a30">C7DQ34RCH5ND-293997869-55</_dlc_DocId>
    <_dlc_DocIdUrl xmlns="28ad7feb-2526-4b3e-b1dc-35976ded7a30">
      <Url>https://sps.deq.state.or.us/comms/_layouts/15/DocIdRedir.aspx?ID=C7DQ34RCH5ND-293997869-55</Url>
      <Description>C7DQ34RCH5ND-293997869-55</Description>
    </_dlc_DocIdUrl>
    <Doc_x0020_Type xmlns="3811f718-e64b-42ea-ae97-de4341b17872">PPT</Doc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3B1821A24C5246BE300B8893511209" ma:contentTypeVersion="1" ma:contentTypeDescription="Create a new document." ma:contentTypeScope="" ma:versionID="7c25312357d2ccd10b85e8b94e8b260d">
  <xsd:schema xmlns:xsd="http://www.w3.org/2001/XMLSchema" xmlns:xs="http://www.w3.org/2001/XMLSchema" xmlns:p="http://schemas.microsoft.com/office/2006/metadata/properties" xmlns:ns2="28ad7feb-2526-4b3e-b1dc-35976ded7a30" xmlns:ns3="3811f718-e64b-42ea-ae97-de4341b17872" targetNamespace="http://schemas.microsoft.com/office/2006/metadata/properties" ma:root="true" ma:fieldsID="86cacbd58d042192799729f5605df4ea" ns2:_="" ns3:_="">
    <xsd:import namespace="28ad7feb-2526-4b3e-b1dc-35976ded7a30"/>
    <xsd:import namespace="3811f718-e64b-42ea-ae97-de4341b17872"/>
    <xsd:element name="properties">
      <xsd:complexType>
        <xsd:sequence>
          <xsd:element name="documentManagement">
            <xsd:complexType>
              <xsd:all>
                <xsd:element ref="ns2:_dlc_DocId" minOccurs="0"/>
                <xsd:element ref="ns2:_dlc_DocIdUrl" minOccurs="0"/>
                <xsd:element ref="ns2:_dlc_DocIdPersistId" minOccurs="0"/>
                <xsd:element ref="ns3: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d7feb-2526-4b3e-b1dc-35976ded7a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11f718-e64b-42ea-ae97-de4341b17872" elementFormDefault="qualified">
    <xsd:import namespace="http://schemas.microsoft.com/office/2006/documentManagement/types"/>
    <xsd:import namespace="http://schemas.microsoft.com/office/infopath/2007/PartnerControls"/>
    <xsd:element name="Doc_x0020_Type" ma:index="11" nillable="true" ma:displayName="Doc Type" ma:internalName="Doc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E05AC8-6681-48F2-B275-2175FFF4586A}">
  <ds:schemaRefs>
    <ds:schemaRef ds:uri="http://schemas.microsoft.com/office/2006/metadata/properties"/>
    <ds:schemaRef ds:uri="http://schemas.microsoft.com/office/infopath/2007/PartnerControls"/>
    <ds:schemaRef ds:uri="28ad7feb-2526-4b3e-b1dc-35976ded7a30"/>
    <ds:schemaRef ds:uri="3811f718-e64b-42ea-ae97-de4341b17872"/>
  </ds:schemaRefs>
</ds:datastoreItem>
</file>

<file path=customXml/itemProps2.xml><?xml version="1.0" encoding="utf-8"?>
<ds:datastoreItem xmlns:ds="http://schemas.openxmlformats.org/officeDocument/2006/customXml" ds:itemID="{42739B4D-513D-4335-9CAC-01E8979F3510}">
  <ds:schemaRefs>
    <ds:schemaRef ds:uri="http://schemas.microsoft.com/sharepoint/v3/contenttype/forms"/>
  </ds:schemaRefs>
</ds:datastoreItem>
</file>

<file path=customXml/itemProps3.xml><?xml version="1.0" encoding="utf-8"?>
<ds:datastoreItem xmlns:ds="http://schemas.openxmlformats.org/officeDocument/2006/customXml" ds:itemID="{E0F2D1DF-F0E0-4A15-ACD2-AF2987972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d7feb-2526-4b3e-b1dc-35976ded7a30"/>
    <ds:schemaRef ds:uri="3811f718-e64b-42ea-ae97-de4341b17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FA0669A-F826-4EE8-ADDB-E3EB7B08653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PPTtemplate</Template>
  <TotalTime>361</TotalTime>
  <Words>975</Words>
  <Application>Microsoft Office PowerPoint</Application>
  <PresentationFormat>Widescreen</PresentationFormat>
  <Paragraphs>152</Paragraphs>
  <Slides>20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Mincho</vt:lpstr>
      <vt:lpstr>PMingLiU</vt:lpstr>
      <vt:lpstr>Arial</vt:lpstr>
      <vt:lpstr>Calibri</vt:lpstr>
      <vt:lpstr>Courier New</vt:lpstr>
      <vt:lpstr>Segoe UI</vt:lpstr>
      <vt:lpstr>Symbol</vt:lpstr>
      <vt:lpstr>Times New Roman</vt:lpstr>
      <vt:lpstr>DEQSimpleTheme</vt:lpstr>
      <vt:lpstr>PowerPoint Presentation</vt:lpstr>
      <vt:lpstr>Content</vt:lpstr>
      <vt:lpstr>1200-A Permit Status</vt:lpstr>
      <vt:lpstr>1200-A Permit Renewal</vt:lpstr>
      <vt:lpstr>https://public.govdelivery.com/accounts/ORDEQ/subscriber/new</vt:lpstr>
      <vt:lpstr>PowerPoint Presentation</vt:lpstr>
      <vt:lpstr>WPCF 1000</vt:lpstr>
      <vt:lpstr>DEQ Permit Renewal Contacts</vt:lpstr>
      <vt:lpstr>Your DEQ Online “YDO”</vt:lpstr>
      <vt:lpstr>PowerPoint Presentation</vt:lpstr>
      <vt:lpstr>YDO – Live Programs</vt:lpstr>
      <vt:lpstr>Coming in 2024</vt:lpstr>
      <vt:lpstr>Agent-administered Permits into YDO </vt:lpstr>
      <vt:lpstr>Account types</vt:lpstr>
      <vt:lpstr>Data Access</vt:lpstr>
      <vt:lpstr>Resources</vt:lpstr>
      <vt:lpstr>www.oregon.gov/deq/Permits/Pages/Your-DEQ-Online.aspx </vt:lpstr>
      <vt:lpstr>Positive developments</vt:lpstr>
      <vt:lpstr>Thank you!</vt:lpstr>
      <vt:lpstr>Title VI and alternative formats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Michele * DEQ</dc:creator>
  <cp:lastModifiedBy>Andrea Vaughn</cp:lastModifiedBy>
  <cp:revision>25</cp:revision>
  <dcterms:created xsi:type="dcterms:W3CDTF">2023-01-26T00:57:05Z</dcterms:created>
  <dcterms:modified xsi:type="dcterms:W3CDTF">2024-02-08T16:59:46Z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0x010100E93B1821A24C5246BE300B8893511209</vt:lpwstr>
  </property>
  <property fmtid="{D5CDD505-2E9C-101B-9397-08002B2CF9AE}" pid="3" name="_dlc_DocIdItemGuid">
    <vt:lpwstr>83460ef8-d934-49bb-8b42-a8f6f9b482e1</vt:lpwstr>
  </property>
  <property fmtid="{D5CDD505-2E9C-101B-9397-08002B2CF9AE}" pid="4" name="MSIP_Label_09b73270-2993-4076-be47-9c78f42a1e84_Enabled">
    <vt:lpwstr>true</vt:lpwstr>
  </property>
  <property fmtid="{D5CDD505-2E9C-101B-9397-08002B2CF9AE}" pid="5" name="MSIP_Label_09b73270-2993-4076-be47-9c78f42a1e84_SetDate">
    <vt:lpwstr>2022-11-21T22:11:49Z</vt:lpwstr>
  </property>
  <property fmtid="{D5CDD505-2E9C-101B-9397-08002B2CF9AE}" pid="6" name="MSIP_Label_09b73270-2993-4076-be47-9c78f42a1e84_Method">
    <vt:lpwstr>Privileged</vt:lpwstr>
  </property>
  <property fmtid="{D5CDD505-2E9C-101B-9397-08002B2CF9AE}" pid="7" name="MSIP_Label_09b73270-2993-4076-be47-9c78f42a1e84_Name">
    <vt:lpwstr>Level 1 - Published (Items)</vt:lpwstr>
  </property>
  <property fmtid="{D5CDD505-2E9C-101B-9397-08002B2CF9AE}" pid="8" name="MSIP_Label_09b73270-2993-4076-be47-9c78f42a1e84_SiteId">
    <vt:lpwstr>aa3f6932-fa7c-47b4-a0ce-a598cad161cf</vt:lpwstr>
  </property>
  <property fmtid="{D5CDD505-2E9C-101B-9397-08002B2CF9AE}" pid="9" name="MSIP_Label_09b73270-2993-4076-be47-9c78f42a1e84_ActionId">
    <vt:lpwstr>cdd2695b-b72c-4298-9b94-10ae2f4b82fa</vt:lpwstr>
  </property>
  <property fmtid="{D5CDD505-2E9C-101B-9397-08002B2CF9AE}" pid="10" name="MSIP_Label_09b73270-2993-4076-be47-9c78f42a1e84_ContentBits">
    <vt:lpwstr>0</vt:lpwstr>
  </property>
</Properties>
</file>